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sldIdLst>
    <p:sldId id="256" r:id="rId2"/>
    <p:sldId id="266" r:id="rId3"/>
    <p:sldId id="259" r:id="rId4"/>
    <p:sldId id="273" r:id="rId5"/>
    <p:sldId id="278" r:id="rId6"/>
    <p:sldId id="275" r:id="rId7"/>
    <p:sldId id="274" r:id="rId8"/>
    <p:sldId id="263" r:id="rId9"/>
    <p:sldId id="282" r:id="rId10"/>
    <p:sldId id="267" r:id="rId11"/>
    <p:sldId id="283" r:id="rId12"/>
    <p:sldId id="284" r:id="rId13"/>
    <p:sldId id="285" r:id="rId14"/>
    <p:sldId id="294" r:id="rId15"/>
    <p:sldId id="268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25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C63F"/>
    <a:srgbClr val="F15A22"/>
    <a:srgbClr val="FCA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2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360" y="-444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3DD247-D509-454C-9456-E87C5DF7718D}" type="doc">
      <dgm:prSet loTypeId="urn:microsoft.com/office/officeart/2008/layout/VerticalCircle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2868F7B-DCEC-4757-8DAF-75129AF42A13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ВАЖНО!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2DBA5E-8E87-4E2B-BF4B-05BD41E852BA}" type="parTrans" cxnId="{1290732E-7019-4E48-901F-6310A764178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362B52C-4C88-400D-AF4E-E38F6F38A986}" type="sibTrans" cxnId="{1290732E-7019-4E48-901F-6310A764178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D914D93-42E2-461C-B5E9-2DDE1E422D2D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Актуальность.</a:t>
          </a:r>
          <a:endParaRPr lang="ru-RU" sz="2400" dirty="0">
            <a:solidFill>
              <a:schemeClr val="bg1"/>
            </a:solidFill>
          </a:endParaRPr>
        </a:p>
      </dgm:t>
    </dgm:pt>
    <dgm:pt modelId="{ECF991D7-F910-411C-A181-B587224FB2A4}" type="parTrans" cxnId="{266C1B66-6961-4BB0-8AFD-DE420C21EF0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407DDE9-A584-4080-A0F9-0408EF2DCDC9}" type="sibTrans" cxnId="{266C1B66-6961-4BB0-8AFD-DE420C21EF0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401A7FC-201E-4E1B-AA8C-71F9549851F0}">
      <dgm:prSet phldrT="[Текст]" custT="1"/>
      <dgm:spPr/>
      <dgm:t>
        <a:bodyPr/>
        <a:lstStyle/>
        <a:p>
          <a:r>
            <a:rPr lang="ru-RU" sz="2400" dirty="0" err="1" smtClean="0">
              <a:solidFill>
                <a:schemeClr val="bg1"/>
              </a:solidFill>
            </a:rPr>
            <a:t>Прогностичность</a:t>
          </a:r>
          <a:r>
            <a:rPr lang="ru-RU" sz="2400" dirty="0" smtClean="0">
              <a:solidFill>
                <a:schemeClr val="bg1"/>
              </a:solidFill>
            </a:rPr>
            <a:t>.</a:t>
          </a:r>
          <a:endParaRPr lang="ru-RU" sz="2400" dirty="0">
            <a:solidFill>
              <a:schemeClr val="bg1"/>
            </a:solidFill>
          </a:endParaRPr>
        </a:p>
      </dgm:t>
    </dgm:pt>
    <dgm:pt modelId="{9435FBD4-BD6A-409B-8639-DD13CADA949D}" type="parTrans" cxnId="{96B4C1A5-1780-43C4-BCB8-0A4C472D62E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0DFC5D2-E600-4E7D-9740-B784EE061285}" type="sibTrans" cxnId="{96B4C1A5-1780-43C4-BCB8-0A4C472D62E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4C94F98-79F1-4511-8091-EB98F0824C3B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Эффективность.</a:t>
          </a:r>
          <a:endParaRPr lang="ru-RU" sz="2400" dirty="0">
            <a:solidFill>
              <a:schemeClr val="bg1"/>
            </a:solidFill>
          </a:endParaRPr>
        </a:p>
      </dgm:t>
    </dgm:pt>
    <dgm:pt modelId="{38F36FE1-2D77-492B-A1B2-B984AD6F7EC5}" type="parTrans" cxnId="{192C3EC0-42A8-49BC-90E0-9815E065F0D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B47DFB6-BEF5-4D72-9195-B29BA1E030C2}" type="sibTrans" cxnId="{192C3EC0-42A8-49BC-90E0-9815E065F0D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487139A-A819-4383-8663-CAD15423CF6C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Реалистичность.</a:t>
          </a:r>
          <a:endParaRPr lang="ru-RU" sz="2400" dirty="0">
            <a:solidFill>
              <a:schemeClr val="bg1"/>
            </a:solidFill>
          </a:endParaRPr>
        </a:p>
      </dgm:t>
    </dgm:pt>
    <dgm:pt modelId="{C5737ED6-75D6-42E9-93C7-D952E155E93A}" type="parTrans" cxnId="{5FCAD708-4961-468D-98F4-78A79493C6FC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2E901A7-9F1B-4086-B03A-A17061D59F70}" type="sibTrans" cxnId="{5FCAD708-4961-468D-98F4-78A79493C6FC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A28E414-9C4A-4BB3-9558-73133B0696E9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Реализуемость.</a:t>
          </a:r>
          <a:endParaRPr lang="ru-RU" sz="2400" dirty="0">
            <a:solidFill>
              <a:schemeClr val="bg1"/>
            </a:solidFill>
          </a:endParaRPr>
        </a:p>
      </dgm:t>
    </dgm:pt>
    <dgm:pt modelId="{E1868A24-8F40-401E-8627-6E95EA34A592}" type="parTrans" cxnId="{30C78FA8-36C3-4282-85F3-41627067788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9DEA761-5DB0-44D1-BE6E-D373D4AC1DCC}" type="sibTrans" cxnId="{30C78FA8-36C3-4282-85F3-41627067788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38EF100-781F-4160-9FB4-2EE8DF167126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Полнота и целостность.</a:t>
          </a:r>
          <a:endParaRPr lang="ru-RU" sz="2400" dirty="0">
            <a:solidFill>
              <a:schemeClr val="bg1"/>
            </a:solidFill>
          </a:endParaRPr>
        </a:p>
      </dgm:t>
    </dgm:pt>
    <dgm:pt modelId="{23473725-B92C-4351-8BCF-F2DEBE9D3A7D}" type="parTrans" cxnId="{9BE2BAE5-5761-4EFA-8B92-2CFD6DCAE28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2FFFA0B-D8FC-4F9F-8A53-810B729C3A84}" type="sibTrans" cxnId="{9BE2BAE5-5761-4EFA-8B92-2CFD6DCAE28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E050133-E459-4EF1-B044-4A3809962A3B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Культура оформления.</a:t>
          </a:r>
          <a:endParaRPr lang="ru-RU" sz="2400" dirty="0">
            <a:solidFill>
              <a:schemeClr val="bg1"/>
            </a:solidFill>
          </a:endParaRPr>
        </a:p>
      </dgm:t>
    </dgm:pt>
    <dgm:pt modelId="{B9E8BB7D-D888-47A9-9798-706B1575DABB}" type="parTrans" cxnId="{F788B063-C273-407A-8070-D0B2A69174B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0595F7D-3BEC-4274-957C-48C5F84B3687}" type="sibTrans" cxnId="{F788B063-C273-407A-8070-D0B2A69174B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24FB36C-88DA-4B81-806A-F698B21FC815}" type="pres">
      <dgm:prSet presAssocID="{6F3DD247-D509-454C-9456-E87C5DF7718D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CFA9F959-917D-45BC-A33A-67EA9248E804}" type="pres">
      <dgm:prSet presAssocID="{82868F7B-DCEC-4757-8DAF-75129AF42A13}" presName="withChildren" presStyleCnt="0"/>
      <dgm:spPr/>
    </dgm:pt>
    <dgm:pt modelId="{DF1AC048-4ABD-47D7-B139-1EE80DF8400D}" type="pres">
      <dgm:prSet presAssocID="{82868F7B-DCEC-4757-8DAF-75129AF42A13}" presName="bigCircle" presStyleLbl="vennNode1" presStyleIdx="0" presStyleCnt="8" custLinFactNeighborX="-2251" custLinFactNeighborY="1"/>
      <dgm:spPr/>
    </dgm:pt>
    <dgm:pt modelId="{B80C8193-B917-40A8-895F-F4CABA1539D3}" type="pres">
      <dgm:prSet presAssocID="{82868F7B-DCEC-4757-8DAF-75129AF42A13}" presName="medCircle" presStyleLbl="vennNode1" presStyleIdx="1" presStyleCnt="8"/>
      <dgm:spPr/>
    </dgm:pt>
    <dgm:pt modelId="{D1154C6F-1CD3-4A9A-B5D1-FE6842FC4B83}" type="pres">
      <dgm:prSet presAssocID="{82868F7B-DCEC-4757-8DAF-75129AF42A13}" presName="txLvl1" presStyleLbl="revTx" presStyleIdx="0" presStyleCnt="8"/>
      <dgm:spPr/>
      <dgm:t>
        <a:bodyPr/>
        <a:lstStyle/>
        <a:p>
          <a:endParaRPr lang="ru-RU"/>
        </a:p>
      </dgm:t>
    </dgm:pt>
    <dgm:pt modelId="{DC099337-ABD9-43C1-B9C2-66D51514F8D8}" type="pres">
      <dgm:prSet presAssocID="{82868F7B-DCEC-4757-8DAF-75129AF42A13}" presName="lin" presStyleCnt="0"/>
      <dgm:spPr/>
    </dgm:pt>
    <dgm:pt modelId="{A94D0C44-B052-4B2D-AD8F-ABDD5B7DA505}" type="pres">
      <dgm:prSet presAssocID="{4D914D93-42E2-461C-B5E9-2DDE1E422D2D}" presName="txLvl2" presStyleLbl="revTx" presStyleIdx="1" presStyleCnt="8"/>
      <dgm:spPr/>
      <dgm:t>
        <a:bodyPr/>
        <a:lstStyle/>
        <a:p>
          <a:endParaRPr lang="ru-RU"/>
        </a:p>
      </dgm:t>
    </dgm:pt>
    <dgm:pt modelId="{A1DFFC5F-E2F7-4AD3-AB56-856C5BEFA9A6}" type="pres">
      <dgm:prSet presAssocID="{B407DDE9-A584-4080-A0F9-0408EF2DCDC9}" presName="smCircle" presStyleLbl="vennNode1" presStyleIdx="2" presStyleCnt="8"/>
      <dgm:spPr/>
    </dgm:pt>
    <dgm:pt modelId="{63BCC8C5-323D-4649-8472-A0E0597D6DF7}" type="pres">
      <dgm:prSet presAssocID="{A401A7FC-201E-4E1B-AA8C-71F9549851F0}" presName="txLvl2" presStyleLbl="revTx" presStyleIdx="2" presStyleCnt="8"/>
      <dgm:spPr/>
      <dgm:t>
        <a:bodyPr/>
        <a:lstStyle/>
        <a:p>
          <a:endParaRPr lang="ru-RU"/>
        </a:p>
      </dgm:t>
    </dgm:pt>
    <dgm:pt modelId="{E0FA63CB-1BAD-430F-84A9-2044BC102178}" type="pres">
      <dgm:prSet presAssocID="{60DFC5D2-E600-4E7D-9740-B784EE061285}" presName="smCircle" presStyleLbl="vennNode1" presStyleIdx="3" presStyleCnt="8"/>
      <dgm:spPr/>
    </dgm:pt>
    <dgm:pt modelId="{0CEFD9AB-964B-4D70-8EE3-FE41380A0B1C}" type="pres">
      <dgm:prSet presAssocID="{24C94F98-79F1-4511-8091-EB98F0824C3B}" presName="txLvl2" presStyleLbl="revTx" presStyleIdx="3" presStyleCnt="8"/>
      <dgm:spPr/>
      <dgm:t>
        <a:bodyPr/>
        <a:lstStyle/>
        <a:p>
          <a:endParaRPr lang="ru-RU"/>
        </a:p>
      </dgm:t>
    </dgm:pt>
    <dgm:pt modelId="{420DFBC3-8637-4E58-B527-78D9539D61D4}" type="pres">
      <dgm:prSet presAssocID="{4B47DFB6-BEF5-4D72-9195-B29BA1E030C2}" presName="smCircle" presStyleLbl="vennNode1" presStyleIdx="4" presStyleCnt="8"/>
      <dgm:spPr/>
    </dgm:pt>
    <dgm:pt modelId="{53A657A9-EE91-43ED-8FF8-D38024736DAA}" type="pres">
      <dgm:prSet presAssocID="{9487139A-A819-4383-8663-CAD15423CF6C}" presName="txLvl2" presStyleLbl="revTx" presStyleIdx="4" presStyleCnt="8"/>
      <dgm:spPr/>
      <dgm:t>
        <a:bodyPr/>
        <a:lstStyle/>
        <a:p>
          <a:endParaRPr lang="ru-RU"/>
        </a:p>
      </dgm:t>
    </dgm:pt>
    <dgm:pt modelId="{AB72B666-0FD7-43C0-9E46-11AF22F1A4DD}" type="pres">
      <dgm:prSet presAssocID="{02E901A7-9F1B-4086-B03A-A17061D59F70}" presName="smCircle" presStyleLbl="vennNode1" presStyleIdx="5" presStyleCnt="8"/>
      <dgm:spPr/>
    </dgm:pt>
    <dgm:pt modelId="{C1F536BE-6BBF-4025-87D3-9E1C2B4C5FA0}" type="pres">
      <dgm:prSet presAssocID="{EA28E414-9C4A-4BB3-9558-73133B0696E9}" presName="txLvl2" presStyleLbl="revTx" presStyleIdx="5" presStyleCnt="8"/>
      <dgm:spPr/>
      <dgm:t>
        <a:bodyPr/>
        <a:lstStyle/>
        <a:p>
          <a:endParaRPr lang="ru-RU"/>
        </a:p>
      </dgm:t>
    </dgm:pt>
    <dgm:pt modelId="{51753A4D-2ED9-4858-A3CA-BB6428BC2B76}" type="pres">
      <dgm:prSet presAssocID="{C9DEA761-5DB0-44D1-BE6E-D373D4AC1DCC}" presName="smCircle" presStyleLbl="vennNode1" presStyleIdx="6" presStyleCnt="8"/>
      <dgm:spPr/>
    </dgm:pt>
    <dgm:pt modelId="{834A423D-083C-4AE8-8273-8339D09D2673}" type="pres">
      <dgm:prSet presAssocID="{338EF100-781F-4160-9FB4-2EE8DF167126}" presName="txLvl2" presStyleLbl="revTx" presStyleIdx="6" presStyleCnt="8"/>
      <dgm:spPr/>
      <dgm:t>
        <a:bodyPr/>
        <a:lstStyle/>
        <a:p>
          <a:endParaRPr lang="ru-RU"/>
        </a:p>
      </dgm:t>
    </dgm:pt>
    <dgm:pt modelId="{71A17C63-1C10-4B14-B522-2A8D74A132D2}" type="pres">
      <dgm:prSet presAssocID="{B2FFFA0B-D8FC-4F9F-8A53-810B729C3A84}" presName="smCircle" presStyleLbl="vennNode1" presStyleIdx="7" presStyleCnt="8"/>
      <dgm:spPr/>
    </dgm:pt>
    <dgm:pt modelId="{EB128164-48B9-4812-81B4-B128C6E8AFF2}" type="pres">
      <dgm:prSet presAssocID="{5E050133-E459-4EF1-B044-4A3809962A3B}" presName="txLvl2" presStyleLbl="revTx" presStyleIdx="7" presStyleCnt="8"/>
      <dgm:spPr/>
      <dgm:t>
        <a:bodyPr/>
        <a:lstStyle/>
        <a:p>
          <a:endParaRPr lang="ru-RU"/>
        </a:p>
      </dgm:t>
    </dgm:pt>
  </dgm:ptLst>
  <dgm:cxnLst>
    <dgm:cxn modelId="{E32A1D9E-D66E-4D80-A50F-59410611001C}" type="presOf" srcId="{9487139A-A819-4383-8663-CAD15423CF6C}" destId="{53A657A9-EE91-43ED-8FF8-D38024736DAA}" srcOrd="0" destOrd="0" presId="urn:microsoft.com/office/officeart/2008/layout/VerticalCircleList"/>
    <dgm:cxn modelId="{192C3EC0-42A8-49BC-90E0-9815E065F0DB}" srcId="{82868F7B-DCEC-4757-8DAF-75129AF42A13}" destId="{24C94F98-79F1-4511-8091-EB98F0824C3B}" srcOrd="2" destOrd="0" parTransId="{38F36FE1-2D77-492B-A1B2-B984AD6F7EC5}" sibTransId="{4B47DFB6-BEF5-4D72-9195-B29BA1E030C2}"/>
    <dgm:cxn modelId="{4ED78A00-74D8-4959-A659-9D14BD11FC36}" type="presOf" srcId="{A401A7FC-201E-4E1B-AA8C-71F9549851F0}" destId="{63BCC8C5-323D-4649-8472-A0E0597D6DF7}" srcOrd="0" destOrd="0" presId="urn:microsoft.com/office/officeart/2008/layout/VerticalCircleList"/>
    <dgm:cxn modelId="{266C1B66-6961-4BB0-8AFD-DE420C21EF00}" srcId="{82868F7B-DCEC-4757-8DAF-75129AF42A13}" destId="{4D914D93-42E2-461C-B5E9-2DDE1E422D2D}" srcOrd="0" destOrd="0" parTransId="{ECF991D7-F910-411C-A181-B587224FB2A4}" sibTransId="{B407DDE9-A584-4080-A0F9-0408EF2DCDC9}"/>
    <dgm:cxn modelId="{DC921139-CF74-45CD-A065-C22AC0BA801D}" type="presOf" srcId="{82868F7B-DCEC-4757-8DAF-75129AF42A13}" destId="{D1154C6F-1CD3-4A9A-B5D1-FE6842FC4B83}" srcOrd="0" destOrd="0" presId="urn:microsoft.com/office/officeart/2008/layout/VerticalCircleList"/>
    <dgm:cxn modelId="{5FCAD708-4961-468D-98F4-78A79493C6FC}" srcId="{82868F7B-DCEC-4757-8DAF-75129AF42A13}" destId="{9487139A-A819-4383-8663-CAD15423CF6C}" srcOrd="3" destOrd="0" parTransId="{C5737ED6-75D6-42E9-93C7-D952E155E93A}" sibTransId="{02E901A7-9F1B-4086-B03A-A17061D59F70}"/>
    <dgm:cxn modelId="{CA1C0822-05BB-40F1-9A3C-F3E3860C7EFE}" type="presOf" srcId="{338EF100-781F-4160-9FB4-2EE8DF167126}" destId="{834A423D-083C-4AE8-8273-8339D09D2673}" srcOrd="0" destOrd="0" presId="urn:microsoft.com/office/officeart/2008/layout/VerticalCircleList"/>
    <dgm:cxn modelId="{A35A85C5-D5D7-45CC-87FF-470F5D667240}" type="presOf" srcId="{6F3DD247-D509-454C-9456-E87C5DF7718D}" destId="{E24FB36C-88DA-4B81-806A-F698B21FC815}" srcOrd="0" destOrd="0" presId="urn:microsoft.com/office/officeart/2008/layout/VerticalCircleList"/>
    <dgm:cxn modelId="{96B4C1A5-1780-43C4-BCB8-0A4C472D62EF}" srcId="{82868F7B-DCEC-4757-8DAF-75129AF42A13}" destId="{A401A7FC-201E-4E1B-AA8C-71F9549851F0}" srcOrd="1" destOrd="0" parTransId="{9435FBD4-BD6A-409B-8639-DD13CADA949D}" sibTransId="{60DFC5D2-E600-4E7D-9740-B784EE061285}"/>
    <dgm:cxn modelId="{847E3DBD-A585-46CB-9DAB-55B57AAAA510}" type="presOf" srcId="{24C94F98-79F1-4511-8091-EB98F0824C3B}" destId="{0CEFD9AB-964B-4D70-8EE3-FE41380A0B1C}" srcOrd="0" destOrd="0" presId="urn:microsoft.com/office/officeart/2008/layout/VerticalCircleList"/>
    <dgm:cxn modelId="{338CA72A-95A3-4D80-946E-D7864DB3E87A}" type="presOf" srcId="{5E050133-E459-4EF1-B044-4A3809962A3B}" destId="{EB128164-48B9-4812-81B4-B128C6E8AFF2}" srcOrd="0" destOrd="0" presId="urn:microsoft.com/office/officeart/2008/layout/VerticalCircleList"/>
    <dgm:cxn modelId="{1290732E-7019-4E48-901F-6310A7641787}" srcId="{6F3DD247-D509-454C-9456-E87C5DF7718D}" destId="{82868F7B-DCEC-4757-8DAF-75129AF42A13}" srcOrd="0" destOrd="0" parTransId="{9C2DBA5E-8E87-4E2B-BF4B-05BD41E852BA}" sibTransId="{9362B52C-4C88-400D-AF4E-E38F6F38A986}"/>
    <dgm:cxn modelId="{F788B063-C273-407A-8070-D0B2A69174BA}" srcId="{82868F7B-DCEC-4757-8DAF-75129AF42A13}" destId="{5E050133-E459-4EF1-B044-4A3809962A3B}" srcOrd="6" destOrd="0" parTransId="{B9E8BB7D-D888-47A9-9798-706B1575DABB}" sibTransId="{10595F7D-3BEC-4274-957C-48C5F84B3687}"/>
    <dgm:cxn modelId="{30C78FA8-36C3-4282-85F3-416270677882}" srcId="{82868F7B-DCEC-4757-8DAF-75129AF42A13}" destId="{EA28E414-9C4A-4BB3-9558-73133B0696E9}" srcOrd="4" destOrd="0" parTransId="{E1868A24-8F40-401E-8627-6E95EA34A592}" sibTransId="{C9DEA761-5DB0-44D1-BE6E-D373D4AC1DCC}"/>
    <dgm:cxn modelId="{9BE2BAE5-5761-4EFA-8B92-2CFD6DCAE286}" srcId="{82868F7B-DCEC-4757-8DAF-75129AF42A13}" destId="{338EF100-781F-4160-9FB4-2EE8DF167126}" srcOrd="5" destOrd="0" parTransId="{23473725-B92C-4351-8BCF-F2DEBE9D3A7D}" sibTransId="{B2FFFA0B-D8FC-4F9F-8A53-810B729C3A84}"/>
    <dgm:cxn modelId="{D96668C6-1652-4F21-9401-EAC22264FE4C}" type="presOf" srcId="{4D914D93-42E2-461C-B5E9-2DDE1E422D2D}" destId="{A94D0C44-B052-4B2D-AD8F-ABDD5B7DA505}" srcOrd="0" destOrd="0" presId="urn:microsoft.com/office/officeart/2008/layout/VerticalCircleList"/>
    <dgm:cxn modelId="{BCC6F4FA-4BA6-4170-AB04-B741D4AB0A9D}" type="presOf" srcId="{EA28E414-9C4A-4BB3-9558-73133B0696E9}" destId="{C1F536BE-6BBF-4025-87D3-9E1C2B4C5FA0}" srcOrd="0" destOrd="0" presId="urn:microsoft.com/office/officeart/2008/layout/VerticalCircleList"/>
    <dgm:cxn modelId="{708119FE-4C5A-46FD-A70C-FAF81E5B1845}" type="presParOf" srcId="{E24FB36C-88DA-4B81-806A-F698B21FC815}" destId="{CFA9F959-917D-45BC-A33A-67EA9248E804}" srcOrd="0" destOrd="0" presId="urn:microsoft.com/office/officeart/2008/layout/VerticalCircleList"/>
    <dgm:cxn modelId="{97AA14C0-51F1-47A6-BB56-179B878C2896}" type="presParOf" srcId="{CFA9F959-917D-45BC-A33A-67EA9248E804}" destId="{DF1AC048-4ABD-47D7-B139-1EE80DF8400D}" srcOrd="0" destOrd="0" presId="urn:microsoft.com/office/officeart/2008/layout/VerticalCircleList"/>
    <dgm:cxn modelId="{3BC60A25-9964-4D8E-8B0A-3655D52D12FB}" type="presParOf" srcId="{CFA9F959-917D-45BC-A33A-67EA9248E804}" destId="{B80C8193-B917-40A8-895F-F4CABA1539D3}" srcOrd="1" destOrd="0" presId="urn:microsoft.com/office/officeart/2008/layout/VerticalCircleList"/>
    <dgm:cxn modelId="{F6260967-E9E3-4A36-AA8A-AA9829142FE8}" type="presParOf" srcId="{CFA9F959-917D-45BC-A33A-67EA9248E804}" destId="{D1154C6F-1CD3-4A9A-B5D1-FE6842FC4B83}" srcOrd="2" destOrd="0" presId="urn:microsoft.com/office/officeart/2008/layout/VerticalCircleList"/>
    <dgm:cxn modelId="{1CD52C65-AB91-4EBD-9722-CB2785D31611}" type="presParOf" srcId="{CFA9F959-917D-45BC-A33A-67EA9248E804}" destId="{DC099337-ABD9-43C1-B9C2-66D51514F8D8}" srcOrd="3" destOrd="0" presId="urn:microsoft.com/office/officeart/2008/layout/VerticalCircleList"/>
    <dgm:cxn modelId="{1FEAF832-9E8C-4B48-9859-B492BF35F29D}" type="presParOf" srcId="{DC099337-ABD9-43C1-B9C2-66D51514F8D8}" destId="{A94D0C44-B052-4B2D-AD8F-ABDD5B7DA505}" srcOrd="0" destOrd="0" presId="urn:microsoft.com/office/officeart/2008/layout/VerticalCircleList"/>
    <dgm:cxn modelId="{B4318A36-E73B-41FD-97D8-D51D2CCDE896}" type="presParOf" srcId="{DC099337-ABD9-43C1-B9C2-66D51514F8D8}" destId="{A1DFFC5F-E2F7-4AD3-AB56-856C5BEFA9A6}" srcOrd="1" destOrd="0" presId="urn:microsoft.com/office/officeart/2008/layout/VerticalCircleList"/>
    <dgm:cxn modelId="{D1E24E0C-7B7F-4B47-A3E7-96143BE30AFA}" type="presParOf" srcId="{DC099337-ABD9-43C1-B9C2-66D51514F8D8}" destId="{63BCC8C5-323D-4649-8472-A0E0597D6DF7}" srcOrd="2" destOrd="0" presId="urn:microsoft.com/office/officeart/2008/layout/VerticalCircleList"/>
    <dgm:cxn modelId="{44281F5A-0763-4AE6-A47C-FC5BA2897B9F}" type="presParOf" srcId="{DC099337-ABD9-43C1-B9C2-66D51514F8D8}" destId="{E0FA63CB-1BAD-430F-84A9-2044BC102178}" srcOrd="3" destOrd="0" presId="urn:microsoft.com/office/officeart/2008/layout/VerticalCircleList"/>
    <dgm:cxn modelId="{D8CF8787-B08B-41EA-B4AB-FAF6C253018E}" type="presParOf" srcId="{DC099337-ABD9-43C1-B9C2-66D51514F8D8}" destId="{0CEFD9AB-964B-4D70-8EE3-FE41380A0B1C}" srcOrd="4" destOrd="0" presId="urn:microsoft.com/office/officeart/2008/layout/VerticalCircleList"/>
    <dgm:cxn modelId="{CB369799-CFCD-4BF7-A4BE-D851153545C3}" type="presParOf" srcId="{DC099337-ABD9-43C1-B9C2-66D51514F8D8}" destId="{420DFBC3-8637-4E58-B527-78D9539D61D4}" srcOrd="5" destOrd="0" presId="urn:microsoft.com/office/officeart/2008/layout/VerticalCircleList"/>
    <dgm:cxn modelId="{A818F386-FA88-42BD-B431-02D19D46A40E}" type="presParOf" srcId="{DC099337-ABD9-43C1-B9C2-66D51514F8D8}" destId="{53A657A9-EE91-43ED-8FF8-D38024736DAA}" srcOrd="6" destOrd="0" presId="urn:microsoft.com/office/officeart/2008/layout/VerticalCircleList"/>
    <dgm:cxn modelId="{A6A92999-4577-4CC1-B370-CBBF314E86BE}" type="presParOf" srcId="{DC099337-ABD9-43C1-B9C2-66D51514F8D8}" destId="{AB72B666-0FD7-43C0-9E46-11AF22F1A4DD}" srcOrd="7" destOrd="0" presId="urn:microsoft.com/office/officeart/2008/layout/VerticalCircleList"/>
    <dgm:cxn modelId="{E43B2735-DFAF-4AF2-B3E4-085D54833095}" type="presParOf" srcId="{DC099337-ABD9-43C1-B9C2-66D51514F8D8}" destId="{C1F536BE-6BBF-4025-87D3-9E1C2B4C5FA0}" srcOrd="8" destOrd="0" presId="urn:microsoft.com/office/officeart/2008/layout/VerticalCircleList"/>
    <dgm:cxn modelId="{8BF06BE8-F794-42BA-952E-7248CCCF39EE}" type="presParOf" srcId="{DC099337-ABD9-43C1-B9C2-66D51514F8D8}" destId="{51753A4D-2ED9-4858-A3CA-BB6428BC2B76}" srcOrd="9" destOrd="0" presId="urn:microsoft.com/office/officeart/2008/layout/VerticalCircleList"/>
    <dgm:cxn modelId="{8D617A25-68B7-4B47-B77D-3E72E22A4D7F}" type="presParOf" srcId="{DC099337-ABD9-43C1-B9C2-66D51514F8D8}" destId="{834A423D-083C-4AE8-8273-8339D09D2673}" srcOrd="10" destOrd="0" presId="urn:microsoft.com/office/officeart/2008/layout/VerticalCircleList"/>
    <dgm:cxn modelId="{2F997984-E855-4C77-B2A4-77D956ED5565}" type="presParOf" srcId="{DC099337-ABD9-43C1-B9C2-66D51514F8D8}" destId="{71A17C63-1C10-4B14-B522-2A8D74A132D2}" srcOrd="11" destOrd="0" presId="urn:microsoft.com/office/officeart/2008/layout/VerticalCircleList"/>
    <dgm:cxn modelId="{A3526B4D-C2F2-46E0-A2C9-8906427D0AD8}" type="presParOf" srcId="{DC099337-ABD9-43C1-B9C2-66D51514F8D8}" destId="{EB128164-48B9-4812-81B4-B128C6E8AFF2}" srcOrd="1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AC048-4ABD-47D7-B139-1EE80DF8400D}">
      <dsp:nvSpPr>
        <dsp:cNvPr id="0" name=""/>
        <dsp:cNvSpPr/>
      </dsp:nvSpPr>
      <dsp:spPr>
        <a:xfrm>
          <a:off x="961495" y="61"/>
          <a:ext cx="5418605" cy="541860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80C8193-B917-40A8-895F-F4CABA1539D3}">
      <dsp:nvSpPr>
        <dsp:cNvPr id="0" name=""/>
        <dsp:cNvSpPr/>
      </dsp:nvSpPr>
      <dsp:spPr>
        <a:xfrm>
          <a:off x="1339794" y="227612"/>
          <a:ext cx="975349" cy="975349"/>
        </a:xfrm>
        <a:prstGeom prst="ellipse">
          <a:avLst/>
        </a:prstGeom>
        <a:solidFill>
          <a:schemeClr val="accent5">
            <a:alpha val="50000"/>
            <a:hueOff val="2879179"/>
            <a:satOff val="-1345"/>
            <a:lumOff val="-151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1154C6F-1CD3-4A9A-B5D1-FE6842FC4B83}">
      <dsp:nvSpPr>
        <dsp:cNvPr id="0" name=""/>
        <dsp:cNvSpPr/>
      </dsp:nvSpPr>
      <dsp:spPr>
        <a:xfrm>
          <a:off x="1827468" y="227612"/>
          <a:ext cx="5217062" cy="975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3500" rIns="0" bIns="63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ВАЖНО!</a:t>
          </a:r>
          <a:endParaRPr lang="ru-RU" sz="5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27468" y="227612"/>
        <a:ext cx="5217062" cy="975349"/>
      </dsp:txXfrm>
    </dsp:sp>
    <dsp:sp modelId="{A94D0C44-B052-4B2D-AD8F-ABDD5B7DA505}">
      <dsp:nvSpPr>
        <dsp:cNvPr id="0" name=""/>
        <dsp:cNvSpPr/>
      </dsp:nvSpPr>
      <dsp:spPr>
        <a:xfrm>
          <a:off x="1827468" y="1202961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Актуальность.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1202961"/>
        <a:ext cx="5217062" cy="401579"/>
      </dsp:txXfrm>
    </dsp:sp>
    <dsp:sp modelId="{A1DFFC5F-E2F7-4AD3-AB56-856C5BEFA9A6}">
      <dsp:nvSpPr>
        <dsp:cNvPr id="0" name=""/>
        <dsp:cNvSpPr/>
      </dsp:nvSpPr>
      <dsp:spPr>
        <a:xfrm>
          <a:off x="1827468" y="1604540"/>
          <a:ext cx="144156" cy="144156"/>
        </a:xfrm>
        <a:prstGeom prst="ellipse">
          <a:avLst/>
        </a:prstGeom>
        <a:solidFill>
          <a:schemeClr val="accent5">
            <a:alpha val="50000"/>
            <a:hueOff val="5758359"/>
            <a:satOff val="-2691"/>
            <a:lumOff val="-302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3BCC8C5-323D-4649-8472-A0E0597D6DF7}">
      <dsp:nvSpPr>
        <dsp:cNvPr id="0" name=""/>
        <dsp:cNvSpPr/>
      </dsp:nvSpPr>
      <dsp:spPr>
        <a:xfrm>
          <a:off x="1827468" y="1748697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bg1"/>
              </a:solidFill>
            </a:rPr>
            <a:t>Прогностичность</a:t>
          </a:r>
          <a:r>
            <a:rPr lang="ru-RU" sz="2400" kern="1200" dirty="0" smtClean="0">
              <a:solidFill>
                <a:schemeClr val="bg1"/>
              </a:solidFill>
            </a:rPr>
            <a:t>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1748697"/>
        <a:ext cx="5217062" cy="401579"/>
      </dsp:txXfrm>
    </dsp:sp>
    <dsp:sp modelId="{E0FA63CB-1BAD-430F-84A9-2044BC102178}">
      <dsp:nvSpPr>
        <dsp:cNvPr id="0" name=""/>
        <dsp:cNvSpPr/>
      </dsp:nvSpPr>
      <dsp:spPr>
        <a:xfrm>
          <a:off x="1827468" y="2150277"/>
          <a:ext cx="144156" cy="144156"/>
        </a:xfrm>
        <a:prstGeom prst="ellipse">
          <a:avLst/>
        </a:prstGeom>
        <a:solidFill>
          <a:schemeClr val="accent5">
            <a:alpha val="50000"/>
            <a:hueOff val="8637538"/>
            <a:satOff val="-4036"/>
            <a:lumOff val="-453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CEFD9AB-964B-4D70-8EE3-FE41380A0B1C}">
      <dsp:nvSpPr>
        <dsp:cNvPr id="0" name=""/>
        <dsp:cNvSpPr/>
      </dsp:nvSpPr>
      <dsp:spPr>
        <a:xfrm>
          <a:off x="1827468" y="2294433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Эффективность.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2294433"/>
        <a:ext cx="5217062" cy="401579"/>
      </dsp:txXfrm>
    </dsp:sp>
    <dsp:sp modelId="{420DFBC3-8637-4E58-B527-78D9539D61D4}">
      <dsp:nvSpPr>
        <dsp:cNvPr id="0" name=""/>
        <dsp:cNvSpPr/>
      </dsp:nvSpPr>
      <dsp:spPr>
        <a:xfrm>
          <a:off x="1827468" y="2696013"/>
          <a:ext cx="144156" cy="144156"/>
        </a:xfrm>
        <a:prstGeom prst="ellipse">
          <a:avLst/>
        </a:prstGeom>
        <a:solidFill>
          <a:schemeClr val="accent5">
            <a:alpha val="50000"/>
            <a:hueOff val="11516718"/>
            <a:satOff val="-5381"/>
            <a:lumOff val="-605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3A657A9-EE91-43ED-8FF8-D38024736DAA}">
      <dsp:nvSpPr>
        <dsp:cNvPr id="0" name=""/>
        <dsp:cNvSpPr/>
      </dsp:nvSpPr>
      <dsp:spPr>
        <a:xfrm>
          <a:off x="1827468" y="2840170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Реалистичность.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2840170"/>
        <a:ext cx="5217062" cy="401579"/>
      </dsp:txXfrm>
    </dsp:sp>
    <dsp:sp modelId="{AB72B666-0FD7-43C0-9E46-11AF22F1A4DD}">
      <dsp:nvSpPr>
        <dsp:cNvPr id="0" name=""/>
        <dsp:cNvSpPr/>
      </dsp:nvSpPr>
      <dsp:spPr>
        <a:xfrm>
          <a:off x="1827468" y="3241750"/>
          <a:ext cx="144156" cy="144156"/>
        </a:xfrm>
        <a:prstGeom prst="ellipse">
          <a:avLst/>
        </a:prstGeom>
        <a:solidFill>
          <a:schemeClr val="accent5">
            <a:alpha val="50000"/>
            <a:hueOff val="14395898"/>
            <a:satOff val="-6726"/>
            <a:lumOff val="-756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1F536BE-6BBF-4025-87D3-9E1C2B4C5FA0}">
      <dsp:nvSpPr>
        <dsp:cNvPr id="0" name=""/>
        <dsp:cNvSpPr/>
      </dsp:nvSpPr>
      <dsp:spPr>
        <a:xfrm>
          <a:off x="1827468" y="3385906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Реализуемость.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3385906"/>
        <a:ext cx="5217062" cy="401579"/>
      </dsp:txXfrm>
    </dsp:sp>
    <dsp:sp modelId="{51753A4D-2ED9-4858-A3CA-BB6428BC2B76}">
      <dsp:nvSpPr>
        <dsp:cNvPr id="0" name=""/>
        <dsp:cNvSpPr/>
      </dsp:nvSpPr>
      <dsp:spPr>
        <a:xfrm>
          <a:off x="1827468" y="3787486"/>
          <a:ext cx="144156" cy="144156"/>
        </a:xfrm>
        <a:prstGeom prst="ellipse">
          <a:avLst/>
        </a:prstGeom>
        <a:solidFill>
          <a:schemeClr val="accent5">
            <a:alpha val="50000"/>
            <a:hueOff val="17275076"/>
            <a:satOff val="-8072"/>
            <a:lumOff val="-907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34A423D-083C-4AE8-8273-8339D09D2673}">
      <dsp:nvSpPr>
        <dsp:cNvPr id="0" name=""/>
        <dsp:cNvSpPr/>
      </dsp:nvSpPr>
      <dsp:spPr>
        <a:xfrm>
          <a:off x="1827468" y="3931643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Полнота и целостность.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3931643"/>
        <a:ext cx="5217062" cy="401579"/>
      </dsp:txXfrm>
    </dsp:sp>
    <dsp:sp modelId="{71A17C63-1C10-4B14-B522-2A8D74A132D2}">
      <dsp:nvSpPr>
        <dsp:cNvPr id="0" name=""/>
        <dsp:cNvSpPr/>
      </dsp:nvSpPr>
      <dsp:spPr>
        <a:xfrm>
          <a:off x="1827468" y="4333222"/>
          <a:ext cx="144156" cy="144156"/>
        </a:xfrm>
        <a:prstGeom prst="ellipse">
          <a:avLst/>
        </a:prstGeom>
        <a:solidFill>
          <a:schemeClr val="accent5">
            <a:alpha val="50000"/>
            <a:hueOff val="20154256"/>
            <a:satOff val="-9417"/>
            <a:lumOff val="-1058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B128164-48B9-4812-81B4-B128C6E8AFF2}">
      <dsp:nvSpPr>
        <dsp:cNvPr id="0" name=""/>
        <dsp:cNvSpPr/>
      </dsp:nvSpPr>
      <dsp:spPr>
        <a:xfrm>
          <a:off x="1827468" y="4477379"/>
          <a:ext cx="5217062" cy="401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Культура оформления.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827468" y="4477379"/>
        <a:ext cx="5217062" cy="4015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4095B-20BC-40F2-949C-6EBFE31DD289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22675-E431-41FE-9FE5-73A005378D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237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22675-E431-41FE-9FE5-73A005378D1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712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A42D-EC33-41EF-93AA-DC36DE4632F8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482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DD94-DA88-4EB8-B5CE-7097963F330F}" type="datetime1">
              <a:rPr lang="ru-RU" smtClean="0"/>
              <a:t>19.11.2019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596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D64E-0D29-4878-949F-FBF03218661D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351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D1F8-A747-4826-BF0E-AAB38C6E8CCD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0134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6A2F-7097-49A7-8CBA-7D6DB9297310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523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BE50A-CEAE-4ED8-99DC-3525B1EC500D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1489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2ACEF-6789-41FA-A08C-947587D4B108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61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21482-E9F2-4DA4-8DE9-4F1076F5C5DE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092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5BC4-B443-48BB-8FBF-308F64C0A9F7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552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157F-0A19-4B18-8A57-BDBC05B55F9D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978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1B559-117E-449C-BA90-7EE8B10CD7F4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549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2521-B9F5-4BA3-A62B-F222074C650C}" type="datetime1">
              <a:rPr lang="ru-RU" smtClean="0"/>
              <a:t>19.11.2019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422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04335-1A44-4A5B-81DC-82A0A85AA680}" type="datetime1">
              <a:rPr lang="ru-RU" smtClean="0"/>
              <a:t>19.11.2019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15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EFA97-0850-433B-A5CD-27FA1342ED2F}" type="datetime1">
              <a:rPr lang="ru-RU" smtClean="0"/>
              <a:t>19.11.2019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555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EC7D-6E2D-4348-842D-F28B0F92C81E}" type="datetime1">
              <a:rPr lang="ru-RU" smtClean="0"/>
              <a:t>19.11.2019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1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F04E8-2BFC-4806-95FB-B99AAF97A0AD}" type="datetime1">
              <a:rPr lang="ru-RU" smtClean="0"/>
              <a:t>19.11.2019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DC611-974A-49EF-9620-0C2C82D17412}" type="datetime1">
              <a:rPr lang="ru-RU" smtClean="0"/>
              <a:t>19.11.2019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82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6120D5E-AECD-4257-8781-8C62AD5BCEA2}" type="datetime1">
              <a:rPr lang="ru-RU" smtClean="0"/>
              <a:t>19.11.2019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735399B-3DC3-4CC7-A684-89C4D9B6FA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190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hyperlink" Target="https://drive.google.com/open?id=0BxWfSIPYQPNadUh4eWtEeUQ4cURvMlc4T09uNHJLTWJlOE4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hyperlink" Target="https://yadi.sk/d/Wpet1tM0A9f7IA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hyperlink" Target="https://inv.edmonitor.ru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orms.gle/u9TZT2gg3sf68ToB6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orms.gle/u9TZT2gg3sf68ToB6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fcprc.ru/natsionalnyj-proekt-obrazovanie" TargetMode="External"/><Relationship Id="rId4" Type="http://schemas.openxmlformats.org/officeDocument/2006/relationships/hyperlink" Target="https://conf.ikp-rao.ru/training-programs-of-agro-industrial-orientation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adi.sk/d/Wpet1tM0A9f7IA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hyperlink" Target="https://fcprc.ru/wp-content/uploads/2019/08/Metodicheskie-rekomendatsii-22Razrabotka-i-ispolzovanie-vnutrishkolnyh-adaptirovannyh-uchebno-didakticheskih-materialov22_compressed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cprc.ru/wp-content/uploads/2019/11/Metodicheskoe-posobie-Upravlenie-obrazovatelnym-protsessom-po-rezultatu...-.pdf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533829" y="263648"/>
            <a:ext cx="2170842" cy="20874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object 4"/>
          <p:cNvSpPr txBox="1">
            <a:spLocks/>
          </p:cNvSpPr>
          <p:nvPr/>
        </p:nvSpPr>
        <p:spPr>
          <a:xfrm>
            <a:off x="367703" y="2418860"/>
            <a:ext cx="2634970" cy="80327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43815" marR="0" lvl="0" indent="0" algn="ctr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Доброшкола</a:t>
            </a:r>
          </a:p>
          <a:p>
            <a:pPr marL="43815" marR="37465" lvl="0" indent="0" algn="ctr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50" b="1" i="0" u="none" strike="noStrike" kern="0" cap="none" spc="-295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Всё</a:t>
            </a:r>
            <a:r>
              <a:rPr kumimoji="0" lang="ru-RU" sz="1850" b="1" i="0" u="none" strike="noStrike" kern="0" cap="none" spc="-85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kumimoji="0" lang="ru-RU" sz="1850" b="1" i="0" u="none" strike="noStrike" kern="0" cap="none" spc="-190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получится!</a:t>
            </a:r>
            <a:endParaRPr kumimoji="0" lang="ru-RU" sz="185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112" y="5972051"/>
            <a:ext cx="4544059" cy="88594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88" y="5972051"/>
            <a:ext cx="4544059" cy="8859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888" y="5972051"/>
            <a:ext cx="4544059" cy="885949"/>
          </a:xfrm>
          <a:prstGeom prst="rect">
            <a:avLst/>
          </a:prstGeom>
        </p:spPr>
      </p:pic>
      <p:sp>
        <p:nvSpPr>
          <p:cNvPr id="18" name="object 7"/>
          <p:cNvSpPr txBox="1"/>
          <p:nvPr/>
        </p:nvSpPr>
        <p:spPr>
          <a:xfrm>
            <a:off x="3002673" y="263648"/>
            <a:ext cx="9034652" cy="2167260"/>
          </a:xfrm>
          <a:prstGeom prst="rect">
            <a:avLst/>
          </a:prstGeom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800" b="1" spc="-20" dirty="0" smtClean="0">
                <a:solidFill>
                  <a:prstClr val="black"/>
                </a:solidFill>
                <a:latin typeface="Arial"/>
                <a:cs typeface="Arial"/>
              </a:rPr>
              <a:t>О </a:t>
            </a:r>
            <a:r>
              <a:rPr lang="ru-RU" sz="2800" b="1" spc="-20" dirty="0">
                <a:solidFill>
                  <a:prstClr val="black"/>
                </a:solidFill>
                <a:latin typeface="Arial"/>
                <a:cs typeface="Arial"/>
              </a:rPr>
              <a:t>реализации мероприятия федерального проекта «Современная школа» национального проекта «Образование», направленного на поддержку образования обучающихся с ограниченными возможностями </a:t>
            </a:r>
            <a:r>
              <a:rPr lang="ru-RU" sz="2800" b="1" spc="-20" dirty="0" smtClean="0">
                <a:solidFill>
                  <a:prstClr val="black"/>
                </a:solidFill>
                <a:latin typeface="Arial"/>
                <a:cs typeface="Arial"/>
              </a:rPr>
              <a:t>здоровья, в 2019 г. </a:t>
            </a:r>
            <a:endParaRPr sz="2800" b="1" spc="-2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18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3" y="2337780"/>
            <a:ext cx="5163271" cy="34961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54849" y="4337531"/>
            <a:ext cx="4694830" cy="138499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r>
              <a:rPr lang="ru-RU" dirty="0"/>
              <a:t>При проведении методических мероприятий,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 </a:t>
            </a:r>
            <a:r>
              <a:rPr lang="ru-RU" dirty="0"/>
              <a:t>благоустройстве и зонировании помещений отдельных образовательных организаций, </a:t>
            </a:r>
            <a:r>
              <a:rPr lang="ru-RU" dirty="0" smtClean="0"/>
              <a:t>– участников </a:t>
            </a:r>
            <a:r>
              <a:rPr lang="ru-RU" dirty="0"/>
              <a:t>реализации мероприятия, необходимым условием является использование фирменного стиля «</a:t>
            </a:r>
            <a:r>
              <a:rPr lang="ru-RU" dirty="0" err="1"/>
              <a:t>Доброшкола</a:t>
            </a:r>
            <a:r>
              <a:rPr lang="ru-RU" dirty="0"/>
              <a:t>».</a:t>
            </a:r>
          </a:p>
        </p:txBody>
      </p:sp>
      <p:sp>
        <p:nvSpPr>
          <p:cNvPr id="18" name="object 5"/>
          <p:cNvSpPr/>
          <p:nvPr/>
        </p:nvSpPr>
        <p:spPr>
          <a:xfrm>
            <a:off x="9277894" y="166464"/>
            <a:ext cx="2431334" cy="23379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6"/>
          <p:cNvSpPr txBox="1"/>
          <p:nvPr/>
        </p:nvSpPr>
        <p:spPr>
          <a:xfrm>
            <a:off x="9044491" y="2299594"/>
            <a:ext cx="2898140" cy="89661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spcBef>
                <a:spcPts val="120"/>
              </a:spcBef>
            </a:pPr>
            <a:r>
              <a:rPr sz="3600" b="1" spc="-10" dirty="0">
                <a:solidFill>
                  <a:prstClr val="black"/>
                </a:solidFill>
                <a:latin typeface="Arial"/>
                <a:cs typeface="Arial"/>
              </a:rPr>
              <a:t>Доброшкола</a:t>
            </a:r>
            <a:endParaRPr sz="3600">
              <a:solidFill>
                <a:prstClr val="black"/>
              </a:solidFill>
              <a:latin typeface="Arial"/>
              <a:cs typeface="Arial"/>
            </a:endParaRPr>
          </a:p>
          <a:p>
            <a:pPr marR="42545" algn="ctr">
              <a:spcBef>
                <a:spcPts val="50"/>
              </a:spcBef>
            </a:pPr>
            <a:r>
              <a:rPr sz="2050" b="1" spc="-315" dirty="0">
                <a:solidFill>
                  <a:srgbClr val="E94E0F"/>
                </a:solidFill>
                <a:latin typeface="Arial"/>
                <a:cs typeface="Arial"/>
              </a:rPr>
              <a:t>Всё</a:t>
            </a:r>
            <a:r>
              <a:rPr sz="2050" b="1" spc="-95" dirty="0">
                <a:solidFill>
                  <a:srgbClr val="E94E0F"/>
                </a:solidFill>
                <a:latin typeface="Arial"/>
                <a:cs typeface="Arial"/>
              </a:rPr>
              <a:t> </a:t>
            </a:r>
            <a:r>
              <a:rPr sz="2050" b="1" spc="-200" dirty="0">
                <a:solidFill>
                  <a:srgbClr val="E94E0F"/>
                </a:solidFill>
                <a:latin typeface="Arial"/>
                <a:cs typeface="Arial"/>
              </a:rPr>
              <a:t>получится!</a:t>
            </a:r>
            <a:endParaRPr sz="205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744" y="159507"/>
            <a:ext cx="104739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Фирменный стиль ФП 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школа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 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«Образование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 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по поддержке образования 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«ДОБРОШКОЛА»</a:t>
            </a:r>
          </a:p>
          <a:p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98" y="2560961"/>
            <a:ext cx="2150548" cy="1513618"/>
          </a:xfrm>
          <a:prstGeom prst="rect">
            <a:avLst/>
          </a:prstGeom>
          <a:ln>
            <a:solidFill>
              <a:srgbClr val="FCAF26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167745" y="6148983"/>
            <a:ext cx="6145785" cy="523220"/>
          </a:xfrm>
          <a:prstGeom prst="rect">
            <a:avLst/>
          </a:prstGeom>
          <a:solidFill>
            <a:schemeClr val="tx1"/>
          </a:solidFill>
          <a:ln>
            <a:solidFill>
              <a:srgbClr val="FCAF26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При нажатии на «Руководство…» и «Краткое руководство…» Вы будете перенаправлены на страницу, где можно их скачать.</a:t>
            </a:r>
            <a:endParaRPr lang="ru-RU" sz="1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73477" y="3946504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092" y="1335462"/>
            <a:ext cx="2237606" cy="1564152"/>
          </a:xfrm>
          <a:prstGeom prst="rect">
            <a:avLst/>
          </a:prstGeom>
          <a:ln>
            <a:solidFill>
              <a:srgbClr val="F15A22"/>
            </a:solidFill>
          </a:ln>
        </p:spPr>
      </p:pic>
    </p:spTree>
    <p:extLst>
      <p:ext uri="{BB962C8B-B14F-4D97-AF65-F5344CB8AC3E}">
        <p14:creationId xmlns:p14="http://schemas.microsoft.com/office/powerpoint/2010/main" val="362766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9567" y="109649"/>
            <a:ext cx="105037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финансовом отчете субъекта – участника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ФП «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школа» НП «Образование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по поддержке образования ОВЗ </a:t>
            </a:r>
          </a:p>
          <a:p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2671241" y="1787845"/>
            <a:ext cx="8496944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26609" y="1117618"/>
            <a:ext cx="9024665" cy="877163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/>
          <a:p>
            <a:pPr marL="360000" algn="ctr"/>
            <a:r>
              <a:rPr lang="ru-RU" sz="1700" b="1" dirty="0">
                <a:solidFill>
                  <a:prstClr val="black"/>
                </a:solidFill>
                <a:latin typeface="Arial"/>
                <a:cs typeface="Arial"/>
              </a:rPr>
              <a:t>Приказ Минфина России от 14 декабря 2018 г. № 269н</a:t>
            </a:r>
            <a:br>
              <a:rPr lang="ru-RU" sz="1700" b="1" dirty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700" b="1" dirty="0">
                <a:solidFill>
                  <a:prstClr val="black"/>
                </a:solidFill>
                <a:latin typeface="Arial"/>
                <a:cs typeface="Arial"/>
              </a:rPr>
              <a:t>«Об утверждении типовой формы соглашения </a:t>
            </a:r>
            <a:r>
              <a:rPr lang="ru-RU" sz="1700" b="1" dirty="0" smtClean="0">
                <a:solidFill>
                  <a:prstClr val="black"/>
                </a:solidFill>
                <a:latin typeface="Arial"/>
                <a:cs typeface="Arial"/>
              </a:rPr>
              <a:t>о </a:t>
            </a:r>
            <a:r>
              <a:rPr lang="ru-RU" sz="1700" b="1" dirty="0">
                <a:solidFill>
                  <a:prstClr val="black"/>
                </a:solidFill>
                <a:latin typeface="Arial"/>
                <a:cs typeface="Arial"/>
              </a:rPr>
              <a:t>предоставлении субсидии </a:t>
            </a:r>
            <a:r>
              <a:rPr lang="ru-RU" sz="1700" b="1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ru-RU" sz="1700" b="1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700" b="1" dirty="0" smtClean="0">
                <a:solidFill>
                  <a:prstClr val="black"/>
                </a:solidFill>
                <a:latin typeface="Arial"/>
                <a:cs typeface="Arial"/>
              </a:rPr>
              <a:t>из </a:t>
            </a:r>
            <a:r>
              <a:rPr lang="ru-RU" sz="1700" b="1" dirty="0">
                <a:solidFill>
                  <a:prstClr val="black"/>
                </a:solidFill>
                <a:latin typeface="Arial"/>
                <a:cs typeface="Arial"/>
              </a:rPr>
              <a:t>федерального бюджета бюджету субъекта Российской Федерации»</a:t>
            </a:r>
          </a:p>
        </p:txBody>
      </p:sp>
      <p:sp>
        <p:nvSpPr>
          <p:cNvPr id="17" name="Овал 16"/>
          <p:cNvSpPr/>
          <p:nvPr/>
        </p:nvSpPr>
        <p:spPr>
          <a:xfrm>
            <a:off x="2429567" y="793020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6158" y="2293466"/>
            <a:ext cx="3379067" cy="58477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Приложение №3 к Соглашению</a:t>
            </a:r>
          </a:p>
          <a:p>
            <a:pPr algn="just"/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о предоставлении Субсидии</a:t>
            </a:r>
          </a:p>
        </p:txBody>
      </p:sp>
      <p:pic>
        <p:nvPicPr>
          <p:cNvPr id="19" name="Picture 4" descr="C:\Users\EXPERT\YandexDisk\Скриншоты\по приказу 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9"/>
          <a:stretch/>
        </p:blipFill>
        <p:spPr bwMode="auto">
          <a:xfrm>
            <a:off x="346158" y="2878241"/>
            <a:ext cx="4959474" cy="3010909"/>
          </a:xfrm>
          <a:prstGeom prst="rect">
            <a:avLst/>
          </a:prstGeom>
          <a:noFill/>
          <a:ln>
            <a:solidFill>
              <a:srgbClr val="F15A2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8557180" y="2298967"/>
            <a:ext cx="3379067" cy="58477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Приложение №4 к Соглашению</a:t>
            </a:r>
          </a:p>
          <a:p>
            <a:pPr algn="just"/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о предоставлении Субсидии</a:t>
            </a:r>
          </a:p>
        </p:txBody>
      </p:sp>
      <p:pic>
        <p:nvPicPr>
          <p:cNvPr id="21" name="Picture 2" descr="C:\Users\EXPERT\YandexDisk\Скриншоты\2019-03-14_20-39-4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49" y="2902358"/>
            <a:ext cx="5181398" cy="2986792"/>
          </a:xfrm>
          <a:prstGeom prst="rect">
            <a:avLst/>
          </a:prstGeom>
          <a:noFill/>
          <a:ln>
            <a:solidFill>
              <a:srgbClr val="F15A2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11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Заголовок 2"/>
          <p:cNvSpPr txBox="1">
            <a:spLocks/>
          </p:cNvSpPr>
          <p:nvPr/>
        </p:nvSpPr>
        <p:spPr>
          <a:xfrm>
            <a:off x="2671241" y="1787845"/>
            <a:ext cx="8496944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10453" y="1029374"/>
            <a:ext cx="7924257" cy="1323439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/>
          <a:p>
            <a:pPr marL="360000" algn="ctr"/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Соглашение о предоставлении субсидии из федерального бюджета бюджету субъекта Российской Федерации на реализацию федерального проекта «Современная школа» национального проекта «Образование» в рамках государственной программы Российской Федерации «Развитие образования»</a:t>
            </a:r>
          </a:p>
        </p:txBody>
      </p:sp>
      <p:sp>
        <p:nvSpPr>
          <p:cNvPr id="17" name="Овал 16"/>
          <p:cNvSpPr/>
          <p:nvPr/>
        </p:nvSpPr>
        <p:spPr>
          <a:xfrm>
            <a:off x="2574953" y="781348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бъект 1"/>
          <p:cNvSpPr txBox="1">
            <a:spLocks/>
          </p:cNvSpPr>
          <p:nvPr/>
        </p:nvSpPr>
        <p:spPr>
          <a:xfrm>
            <a:off x="336176" y="2424216"/>
            <a:ext cx="11658600" cy="3277337"/>
          </a:xfrm>
          <a:prstGeom prst="rect">
            <a:avLst/>
          </a:prstGeom>
          <a:ln>
            <a:solidFill>
              <a:srgbClr val="8DC63F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Взаимодействие Сторон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105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 Субъект Российской Федерации обязуется: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4.3.4. Обеспечивать представление в Министерство просвещения Российской Федерации в форме электронного документа в государственной интегрированной информационной системе управления общественными финансами «Электронный бюджет» отчеты о: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05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расходах бюджета субъекта Российской Федерации, в целях </a:t>
            </a:r>
            <a:r>
              <a:rPr lang="ru-RU" sz="1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софинансирования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которых предоставляется Субсидия, по форме согласно приложению № 3 к настоящему Соглашению, являющемуся его неотъемлемой частью, </a:t>
            </a:r>
            <a:b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ПОЗДНЕЕ 15 числа месяца, следующего за отчетным кварталом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05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достижении значений результатов регионального проекта по форме  приложению № 4 к настоящему Соглашению, являющемуся его неотъемлемой частью, </a:t>
            </a:r>
            <a:r>
              <a:rPr lang="ru-RU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ПОЗДНЕЕ 15 января года, следующего за годом, в котором была получена Субсидия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29567" y="109649"/>
            <a:ext cx="105037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финансовом отчете субъекта – участника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ФП «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школа» НП «Образование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по поддержке образования ОВЗ </a:t>
            </a:r>
          </a:p>
          <a:p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4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Заголовок 2"/>
          <p:cNvSpPr txBox="1">
            <a:spLocks/>
          </p:cNvSpPr>
          <p:nvPr/>
        </p:nvSpPr>
        <p:spPr>
          <a:xfrm>
            <a:off x="2671241" y="1787845"/>
            <a:ext cx="8496944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10453" y="962387"/>
            <a:ext cx="8157732" cy="707886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/>
          <a:p>
            <a:pPr marL="360000" algn="ctr"/>
            <a:r>
              <a:rPr lang="ru-RU" sz="2000" b="1" dirty="0" smtClean="0">
                <a:solidFill>
                  <a:prstClr val="black"/>
                </a:solidFill>
                <a:latin typeface="Arial"/>
                <a:cs typeface="Arial"/>
              </a:rPr>
              <a:t>ОТЧЕТ о расходах, в целях </a:t>
            </a:r>
            <a:r>
              <a:rPr lang="ru-RU" sz="2000" b="1" dirty="0" err="1" smtClean="0">
                <a:solidFill>
                  <a:prstClr val="black"/>
                </a:solidFill>
                <a:latin typeface="Arial"/>
                <a:cs typeface="Arial"/>
              </a:rPr>
              <a:t>софинансирования</a:t>
            </a:r>
            <a:r>
              <a:rPr lang="ru-RU" sz="2000" b="1" dirty="0" smtClean="0">
                <a:solidFill>
                  <a:prstClr val="black"/>
                </a:solidFill>
                <a:latin typeface="Arial"/>
                <a:cs typeface="Arial"/>
              </a:rPr>
              <a:t> которых предоставлена Субсидия</a:t>
            </a:r>
            <a:endParaRPr lang="ru-RU" sz="20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574953" y="781348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970" y="6256704"/>
            <a:ext cx="6096000" cy="307777"/>
          </a:xfrm>
          <a:prstGeom prst="rect">
            <a:avLst/>
          </a:prstGeom>
          <a:solidFill>
            <a:schemeClr val="tx1"/>
          </a:solidFill>
          <a:ln>
            <a:solidFill>
              <a:srgbClr val="FCAF26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приложение № 3 к Соглашению о предоставлении Субсидии</a:t>
            </a:r>
          </a:p>
        </p:txBody>
      </p:sp>
      <p:pic>
        <p:nvPicPr>
          <p:cNvPr id="15" name="Picture 2" descr="C:\Users\EXPERT\YandexDisk\Скриншоты\1.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6" y="2226559"/>
            <a:ext cx="6872633" cy="229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EXPERT\YandexDisk\Скриншоты\1.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40" y="2695363"/>
            <a:ext cx="5511491" cy="175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EXPERT\YandexDisk\Скриншоты\1.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40" y="4359721"/>
            <a:ext cx="5511491" cy="189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EXPERT\YandexDisk\Скриншоты\1.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986" y="3446093"/>
            <a:ext cx="5219642" cy="218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Users\EXPERT\YandexDisk\Скриншоты\1.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784" y="5751743"/>
            <a:ext cx="5219642" cy="80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5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Заголовок 2"/>
          <p:cNvSpPr txBox="1">
            <a:spLocks/>
          </p:cNvSpPr>
          <p:nvPr/>
        </p:nvSpPr>
        <p:spPr>
          <a:xfrm>
            <a:off x="2671241" y="1787845"/>
            <a:ext cx="8496944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1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10453" y="1306060"/>
            <a:ext cx="7924257" cy="338554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/>
          <a:p>
            <a:pPr marL="360000" algn="ctr"/>
            <a:r>
              <a:rPr lang="ru-RU" sz="1600" b="1" dirty="0" smtClean="0">
                <a:solidFill>
                  <a:prstClr val="black"/>
                </a:solidFill>
                <a:latin typeface="Arial"/>
                <a:cs typeface="Arial"/>
              </a:rPr>
              <a:t>ОТЧЕТ о </a:t>
            </a:r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достижении значений результатов регионального проекта </a:t>
            </a:r>
          </a:p>
        </p:txBody>
      </p:sp>
      <p:sp>
        <p:nvSpPr>
          <p:cNvPr id="17" name="Овал 16"/>
          <p:cNvSpPr/>
          <p:nvPr/>
        </p:nvSpPr>
        <p:spPr>
          <a:xfrm>
            <a:off x="2574953" y="781348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970" y="6256704"/>
            <a:ext cx="6096000" cy="307777"/>
          </a:xfrm>
          <a:prstGeom prst="rect">
            <a:avLst/>
          </a:prstGeom>
          <a:solidFill>
            <a:schemeClr val="tx1"/>
          </a:solidFill>
          <a:ln>
            <a:solidFill>
              <a:srgbClr val="FCAF26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Приложение № 4 к Соглашению </a:t>
            </a:r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1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предоставлении </a:t>
            </a:r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</a:t>
            </a:r>
            <a:endParaRPr lang="ru-RU" sz="1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C:\Users\EXPERT\YandexDisk\Скриншоты\2.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534" y="1970577"/>
            <a:ext cx="8842329" cy="36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11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93" y="5139584"/>
            <a:ext cx="11966664" cy="738664"/>
          </a:xfrm>
          <a:prstGeom prst="rect">
            <a:avLst/>
          </a:prstGeom>
          <a:noFill/>
          <a:ln>
            <a:solidFill>
              <a:srgbClr val="8DC63F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marL="180000"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Техническая поддержка специалистами осуществляется с </a:t>
            </a:r>
            <a:r>
              <a:rPr lang="ru-RU" dirty="0" smtClean="0">
                <a:solidFill>
                  <a:schemeClr val="bg1"/>
                </a:solidFill>
              </a:rPr>
              <a:t>понедельника по </a:t>
            </a:r>
            <a:r>
              <a:rPr lang="ru-RU" dirty="0">
                <a:solidFill>
                  <a:schemeClr val="bg1"/>
                </a:solidFill>
              </a:rPr>
              <a:t>пятницу с 10.00 до 18.00 </a:t>
            </a:r>
            <a:r>
              <a:rPr lang="ru-RU" dirty="0" smtClean="0">
                <a:solidFill>
                  <a:schemeClr val="bg1"/>
                </a:solidFill>
              </a:rPr>
              <a:t>(по Московскому времени</a:t>
            </a:r>
            <a:r>
              <a:rPr lang="ru-RU" dirty="0">
                <a:solidFill>
                  <a:schemeClr val="bg1"/>
                </a:solidFill>
              </a:rPr>
              <a:t>)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 </a:t>
            </a:r>
            <a:r>
              <a:rPr lang="ru-RU" dirty="0">
                <a:solidFill>
                  <a:schemeClr val="bg1"/>
                </a:solidFill>
              </a:rPr>
              <a:t>телефону: </a:t>
            </a:r>
            <a:r>
              <a:rPr lang="ru-RU" dirty="0" smtClean="0">
                <a:solidFill>
                  <a:schemeClr val="bg1"/>
                </a:solidFill>
              </a:rPr>
              <a:t>8 (</a:t>
            </a:r>
            <a:r>
              <a:rPr lang="ru-RU" dirty="0">
                <a:solidFill>
                  <a:schemeClr val="bg1"/>
                </a:solidFill>
              </a:rPr>
              <a:t>499</a:t>
            </a:r>
            <a:r>
              <a:rPr lang="ru-RU" dirty="0" smtClean="0">
                <a:solidFill>
                  <a:schemeClr val="bg1"/>
                </a:solidFill>
              </a:rPr>
              <a:t>) 403-32-15; по электронной почте: </a:t>
            </a:r>
            <a:r>
              <a:rPr lang="ru-RU" dirty="0">
                <a:solidFill>
                  <a:schemeClr val="bg1"/>
                </a:solidFill>
              </a:rPr>
              <a:t>support-ap@edmonitor.ru.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u="sng" dirty="0" smtClean="0">
                <a:solidFill>
                  <a:schemeClr val="bg1"/>
                </a:solidFill>
              </a:rPr>
              <a:t>Вопросы</a:t>
            </a:r>
            <a:r>
              <a:rPr lang="ru-RU" dirty="0" smtClean="0">
                <a:solidFill>
                  <a:schemeClr val="bg1"/>
                </a:solidFill>
              </a:rPr>
              <a:t>: технические вопросы по работе в системе МДО; технические вопросы по предоставлению доступа ответственным лицам РОИВ.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98534" y="337834"/>
            <a:ext cx="9795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материально-технического обеспечения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5431" y="1159702"/>
            <a:ext cx="8653825" cy="954107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/>
              <a:t>Каждой участвующей в мероприятии отдельной образовательной организации необходимо провести анализ материально-технического обеспечения образовательного процесса, </a:t>
            </a:r>
            <a:r>
              <a:rPr lang="ru-RU" dirty="0" err="1"/>
              <a:t>здоровьесберегающей</a:t>
            </a:r>
            <a:r>
              <a:rPr lang="ru-RU" dirty="0"/>
              <a:t> среды на начало реализации мероприятия и по итогам закупки и установки оборудования.</a:t>
            </a:r>
          </a:p>
        </p:txBody>
      </p:sp>
      <p:sp>
        <p:nvSpPr>
          <p:cNvPr id="16" name="Овал 15"/>
          <p:cNvSpPr/>
          <p:nvPr/>
        </p:nvSpPr>
        <p:spPr>
          <a:xfrm>
            <a:off x="2458389" y="923945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8500392" y="2201375"/>
            <a:ext cx="1182847" cy="255462"/>
          </a:xfrm>
          <a:prstGeom prst="downArrow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4"/>
          </p:cNvPr>
          <p:cNvSpPr/>
          <p:nvPr/>
        </p:nvSpPr>
        <p:spPr>
          <a:xfrm>
            <a:off x="6195300" y="2491641"/>
            <a:ext cx="5793029" cy="466659"/>
          </a:xfrm>
          <a:prstGeom prst="roundRect">
            <a:avLst/>
          </a:prstGeom>
          <a:solidFill>
            <a:srgbClr val="F15A22"/>
          </a:solidFill>
          <a:ln>
            <a:solidFill>
              <a:srgbClr val="F15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 «Мониторинг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доступности образования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12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12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inv.edmonitor.ru</a:t>
            </a:r>
            <a:r>
              <a:rPr lang="ru-RU" sz="12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2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7745" y="6148983"/>
            <a:ext cx="6145785" cy="523220"/>
          </a:xfrm>
          <a:prstGeom prst="rect">
            <a:avLst/>
          </a:prstGeom>
          <a:solidFill>
            <a:schemeClr val="tx1"/>
          </a:solidFill>
          <a:ln>
            <a:solidFill>
              <a:srgbClr val="FCAF26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При нажатии на «ИС «Мониторинг доступности образования» Вы будете перенаправлены на страницу мониторинга.</a:t>
            </a:r>
            <a:endParaRPr lang="ru-RU" sz="1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hlinkClick r:id="rId4"/>
          </p:cNvPr>
          <p:cNvSpPr/>
          <p:nvPr/>
        </p:nvSpPr>
        <p:spPr>
          <a:xfrm>
            <a:off x="6195300" y="3329615"/>
            <a:ext cx="5793029" cy="466659"/>
          </a:xfrm>
          <a:prstGeom prst="roundRect">
            <a:avLst/>
          </a:prstGeom>
          <a:solidFill>
            <a:srgbClr val="F15A22"/>
          </a:solidFill>
          <a:ln>
            <a:solidFill>
              <a:srgbClr val="F15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отчётности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>
            <a:hlinkClick r:id="rId4"/>
          </p:cNvPr>
          <p:cNvSpPr/>
          <p:nvPr/>
        </p:nvSpPr>
        <p:spPr>
          <a:xfrm>
            <a:off x="6195299" y="4230478"/>
            <a:ext cx="5793029" cy="466659"/>
          </a:xfrm>
          <a:prstGeom prst="roundRect">
            <a:avLst/>
          </a:prstGeom>
          <a:solidFill>
            <a:srgbClr val="F15A22"/>
          </a:solidFill>
          <a:ln>
            <a:solidFill>
              <a:srgbClr val="F15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Адаптированные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образовательные программы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A449B0AF-FE25-4378-9E00-B0571BFD25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92" y="2232248"/>
            <a:ext cx="5867332" cy="2641321"/>
          </a:xfrm>
          <a:prstGeom prst="rect">
            <a:avLst/>
          </a:prstGeom>
          <a:ln>
            <a:solidFill>
              <a:srgbClr val="F15A22"/>
            </a:solidFill>
          </a:ln>
        </p:spPr>
      </p:pic>
      <p:sp>
        <p:nvSpPr>
          <p:cNvPr id="26" name="Стрелка вниз 25"/>
          <p:cNvSpPr/>
          <p:nvPr/>
        </p:nvSpPr>
        <p:spPr>
          <a:xfrm>
            <a:off x="8500392" y="3020572"/>
            <a:ext cx="1182847" cy="255462"/>
          </a:xfrm>
          <a:prstGeom prst="downArrow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8500392" y="3885645"/>
            <a:ext cx="1182847" cy="255462"/>
          </a:xfrm>
          <a:prstGeom prst="downArrow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47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98534" y="337834"/>
            <a:ext cx="98952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материально-технического обеспечения.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 в систему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E6FF66B-9375-4129-84CF-D835DD1B2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945" y="2425333"/>
            <a:ext cx="6369904" cy="2853433"/>
          </a:xfrm>
          <a:prstGeom prst="rect">
            <a:avLst/>
          </a:prstGeom>
          <a:ln>
            <a:solidFill>
              <a:srgbClr val="F15A22"/>
            </a:solidFill>
          </a:ln>
        </p:spPr>
      </p:pic>
      <p:sp>
        <p:nvSpPr>
          <p:cNvPr id="26" name="TextBox 25"/>
          <p:cNvSpPr txBox="1"/>
          <p:nvPr/>
        </p:nvSpPr>
        <p:spPr>
          <a:xfrm>
            <a:off x="7133459" y="2271663"/>
            <a:ext cx="5030391" cy="2462213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/>
              <a:t>Для входа в систему необходимо ввести логин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/>
              <a:t>пароль. Реквизиты доступа направлены ответственным за реализацию мероприятия в 2019 г. лицам от субъекта  по электронной почте весной. Сейчас по этим же логинам-паролям необходимо провести повторный мониторинг. </a:t>
            </a:r>
          </a:p>
          <a:p>
            <a:pPr marL="180000"/>
            <a:endParaRPr lang="ru-RU" dirty="0"/>
          </a:p>
          <a:p>
            <a:pPr marL="180000"/>
            <a:r>
              <a:rPr lang="ru-RU" dirty="0" smtClean="0"/>
              <a:t>Регистрироваться </a:t>
            </a:r>
            <a:r>
              <a:rPr lang="ru-RU" dirty="0"/>
              <a:t>через систему МДО не нужно, так как логин и пароль для входа в систему предоставляется по спискам и направляется по электронной почте ответственным</a:t>
            </a:r>
          </a:p>
        </p:txBody>
      </p:sp>
      <p:sp>
        <p:nvSpPr>
          <p:cNvPr id="27" name="Овал 26"/>
          <p:cNvSpPr/>
          <p:nvPr/>
        </p:nvSpPr>
        <p:spPr>
          <a:xfrm>
            <a:off x="6595429" y="1461377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50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98534" y="337834"/>
            <a:ext cx="98952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материально-технического обеспечения.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мониторинга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5927" y="1447176"/>
            <a:ext cx="6927657" cy="738664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/>
              <a:t>Формы мониторинга размещены в разделах:</a:t>
            </a:r>
          </a:p>
          <a:p>
            <a:pPr indent="4763">
              <a:buFont typeface="Wingdings" panose="05000000000000000000" pitchFamily="2" charset="2"/>
              <a:buChar char="Ø"/>
            </a:pPr>
            <a:r>
              <a:rPr lang="ru-RU" dirty="0"/>
              <a:t> «Формы отчётности - </a:t>
            </a:r>
            <a:r>
              <a:rPr lang="ru-RU" dirty="0" smtClean="0"/>
              <a:t>Адаптированные</a:t>
            </a:r>
            <a:r>
              <a:rPr lang="ru-RU" dirty="0"/>
              <a:t>  образовательные программы (2019)»</a:t>
            </a:r>
          </a:p>
          <a:p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4469376" y="1254149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15029DA6-9653-42A3-A2CF-9D5AF6332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35" y="2780464"/>
            <a:ext cx="5772197" cy="234369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BE78266E-D78E-4EB6-B1E3-C9D0E5B78F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7797" y="2597599"/>
            <a:ext cx="8105787" cy="355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3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98534" y="337834"/>
            <a:ext cx="98952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материально-технического обеспечения.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мониторинга «Весна – 2019»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93014" y="1718982"/>
            <a:ext cx="8906249" cy="523220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/>
              <a:t>Результаты мониторинга весны 2019 года можно посмотреть на вкладке архивные формы раздела  «Формы отчётности - Адаптированные  образовательные программы (2019</a:t>
            </a:r>
            <a:r>
              <a:rPr lang="ru-RU" dirty="0" smtClean="0"/>
              <a:t>)»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398529" y="1314560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4A7AF7F-4367-401C-997C-5A339A1236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325" y="2471543"/>
            <a:ext cx="8596304" cy="3350487"/>
          </a:xfrm>
          <a:prstGeom prst="rect">
            <a:avLst/>
          </a:prstGeom>
          <a:ln>
            <a:solidFill>
              <a:srgbClr val="F15A22"/>
            </a:solidFill>
          </a:ln>
        </p:spPr>
      </p:pic>
    </p:spTree>
    <p:extLst>
      <p:ext uri="{BB962C8B-B14F-4D97-AF65-F5344CB8AC3E}">
        <p14:creationId xmlns:p14="http://schemas.microsoft.com/office/powerpoint/2010/main" val="25044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98534" y="337834"/>
            <a:ext cx="98952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материально-технического обеспечения.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мониторинга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39635" y="2946117"/>
            <a:ext cx="4094893" cy="2462213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/>
              <a:t>Заполнение форм мониторинга в системе МДО осуществляется ответственными лицами – представителями органа исполнительной власти на основании сведений предоставленных образовательными организациями</a:t>
            </a:r>
          </a:p>
          <a:p>
            <a:pPr marL="180000"/>
            <a:endParaRPr lang="ru-RU" dirty="0"/>
          </a:p>
          <a:p>
            <a:pPr marL="180000"/>
            <a:r>
              <a:rPr lang="ru-RU" dirty="0"/>
              <a:t>Методические рекомендации и инструкция по заполнению форм </a:t>
            </a:r>
            <a:r>
              <a:rPr lang="ru-RU" dirty="0" smtClean="0"/>
              <a:t>мониторинга </a:t>
            </a:r>
            <a:r>
              <a:rPr lang="ru-RU" dirty="0"/>
              <a:t>продублированы в блоке «Информация» каждой мониторинговой формы</a:t>
            </a:r>
          </a:p>
        </p:txBody>
      </p:sp>
      <p:sp>
        <p:nvSpPr>
          <p:cNvPr id="27" name="Овал 26"/>
          <p:cNvSpPr/>
          <p:nvPr/>
        </p:nvSpPr>
        <p:spPr>
          <a:xfrm>
            <a:off x="7442593" y="2034306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3105992-21D7-4D14-869F-32296EB5B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88" y="2425333"/>
            <a:ext cx="6742224" cy="3309893"/>
          </a:xfrm>
          <a:prstGeom prst="rect">
            <a:avLst/>
          </a:prstGeom>
          <a:ln>
            <a:solidFill>
              <a:srgbClr val="F15A22"/>
            </a:solidFill>
          </a:ln>
        </p:spPr>
      </p:pic>
    </p:spTree>
    <p:extLst>
      <p:ext uri="{BB962C8B-B14F-4D97-AF65-F5344CB8AC3E}">
        <p14:creationId xmlns:p14="http://schemas.microsoft.com/office/powerpoint/2010/main" val="125878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21598" y="30183"/>
            <a:ext cx="85745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ФП «Современная школа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НП «Образование». Мероприятие по поддержке образования ОВЗ</a:t>
            </a:r>
          </a:p>
        </p:txBody>
      </p:sp>
      <p:sp>
        <p:nvSpPr>
          <p:cNvPr id="17" name="object 7"/>
          <p:cNvSpPr txBox="1"/>
          <p:nvPr/>
        </p:nvSpPr>
        <p:spPr>
          <a:xfrm>
            <a:off x="2671241" y="942110"/>
            <a:ext cx="3102508" cy="382156"/>
          </a:xfrm>
          <a:prstGeom prst="rect">
            <a:avLst/>
          </a:prstGeom>
          <a:solidFill>
            <a:srgbClr val="FCAF26"/>
          </a:solidFill>
          <a:ln>
            <a:solidFill>
              <a:srgbClr val="F15A22">
                <a:alpha val="60000"/>
              </a:srgb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 algn="ctr">
              <a:spcBef>
                <a:spcPts val="100"/>
              </a:spcBef>
              <a:defRPr sz="2000" b="1" spc="-2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r>
              <a:rPr lang="ru-RU" sz="2400" spc="0" dirty="0" smtClean="0"/>
              <a:t>Цель реализации:</a:t>
            </a:r>
            <a:endParaRPr sz="2400" spc="0" dirty="0"/>
          </a:p>
        </p:txBody>
      </p:sp>
      <p:sp>
        <p:nvSpPr>
          <p:cNvPr id="18" name="object 7"/>
          <p:cNvSpPr txBox="1"/>
          <p:nvPr/>
        </p:nvSpPr>
        <p:spPr>
          <a:xfrm>
            <a:off x="2521598" y="1341199"/>
            <a:ext cx="9484135" cy="936154"/>
          </a:xfrm>
          <a:prstGeom prst="rect">
            <a:avLst/>
          </a:prstGeom>
          <a:noFill/>
          <a:ln>
            <a:solidFill>
              <a:srgbClr val="F15A22">
                <a:alpha val="60000"/>
              </a:srgb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 algn="ctr">
              <a:spcBef>
                <a:spcPts val="100"/>
              </a:spcBef>
              <a:defRPr sz="2000" b="1" spc="-2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algn="just"/>
            <a:r>
              <a:rPr lang="ru-RU" b="0" spc="0" dirty="0"/>
              <a:t>создание современных условий для обучения и воспитания обучающихся </a:t>
            </a:r>
            <a:r>
              <a:rPr lang="ru-RU" b="0" spc="0" dirty="0" smtClean="0"/>
              <a:t/>
            </a:r>
            <a:br>
              <a:rPr lang="ru-RU" b="0" spc="0" dirty="0" smtClean="0"/>
            </a:br>
            <a:r>
              <a:rPr lang="ru-RU" b="0" spc="0" dirty="0" smtClean="0"/>
              <a:t>с </a:t>
            </a:r>
            <a:r>
              <a:rPr lang="ru-RU" b="0" spc="0" dirty="0"/>
              <a:t>ограниченными возможностями здоровья </a:t>
            </a:r>
            <a:r>
              <a:rPr lang="ru-RU" b="0" spc="0" dirty="0" smtClean="0"/>
              <a:t>в </a:t>
            </a:r>
            <a:r>
              <a:rPr lang="ru-RU" b="0" spc="0" dirty="0"/>
              <a:t>отдельных образовательных организациях посредством обновления их </a:t>
            </a:r>
            <a:r>
              <a:rPr lang="ru-RU" b="0" spc="0" dirty="0" smtClean="0"/>
              <a:t>инфраструктуры</a:t>
            </a:r>
            <a:endParaRPr b="0" spc="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71241" y="2369069"/>
            <a:ext cx="6337953" cy="46166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  <a:latin typeface="Arial"/>
                <a:cs typeface="Arial"/>
              </a:rPr>
              <a:t>Обновление оборудования/оснащения:</a:t>
            </a:r>
            <a:endParaRPr lang="ru-RU" sz="24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7"/>
          <p:cNvSpPr txBox="1"/>
          <p:nvPr/>
        </p:nvSpPr>
        <p:spPr>
          <a:xfrm>
            <a:off x="2521598" y="2830734"/>
            <a:ext cx="9484135" cy="3129062"/>
          </a:xfrm>
          <a:prstGeom prst="rect">
            <a:avLst/>
          </a:prstGeom>
          <a:noFill/>
          <a:ln>
            <a:solidFill>
              <a:srgbClr val="F15A22">
                <a:alpha val="60000"/>
              </a:srgb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 algn="ctr">
              <a:spcBef>
                <a:spcPts val="100"/>
              </a:spcBef>
              <a:defRPr sz="2000" b="1" spc="-2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b="0" spc="0" dirty="0"/>
              <a:t>мастерских для реализации предметной области «Технология</a:t>
            </a:r>
            <a:r>
              <a:rPr lang="ru-RU" b="0" spc="0" dirty="0" smtClean="0"/>
              <a:t>»;</a:t>
            </a:r>
            <a:endParaRPr lang="ru-RU" b="0" spc="0" dirty="0"/>
          </a:p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b="0" spc="0" dirty="0" smtClean="0"/>
              <a:t>помещений </a:t>
            </a:r>
            <a:r>
              <a:rPr lang="ru-RU" b="0" spc="0" dirty="0"/>
              <a:t>для психолого-педагогического сопровождения </a:t>
            </a:r>
            <a:r>
              <a:rPr lang="ru-RU" b="0" spc="0" dirty="0" smtClean="0"/>
              <a:t/>
            </a:r>
            <a:br>
              <a:rPr lang="ru-RU" b="0" spc="0" dirty="0" smtClean="0"/>
            </a:br>
            <a:r>
              <a:rPr lang="ru-RU" b="0" spc="0" dirty="0" smtClean="0"/>
              <a:t>и </a:t>
            </a:r>
            <a:r>
              <a:rPr lang="ru-RU" b="0" spc="0" dirty="0"/>
              <a:t>коррекционной работы с обучающимися с ОВЗ, обучающихся </a:t>
            </a:r>
            <a:r>
              <a:rPr lang="ru-RU" b="0" spc="0" dirty="0" smtClean="0"/>
              <a:t/>
            </a:r>
            <a:br>
              <a:rPr lang="ru-RU" b="0" spc="0" dirty="0" smtClean="0"/>
            </a:br>
            <a:r>
              <a:rPr lang="ru-RU" b="0" spc="0" dirty="0" smtClean="0"/>
              <a:t>с инвалидностью; </a:t>
            </a:r>
            <a:endParaRPr lang="ru-RU" b="0" spc="0" dirty="0"/>
          </a:p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b="0" spc="0" dirty="0" smtClean="0"/>
              <a:t>учебных </a:t>
            </a:r>
            <a:r>
              <a:rPr lang="ru-RU" b="0" spc="0" dirty="0"/>
              <a:t>кабинетов и помещений для организации </a:t>
            </a:r>
            <a:r>
              <a:rPr lang="ru-RU" b="0" spc="0" dirty="0" smtClean="0"/>
              <a:t>образования (</a:t>
            </a:r>
            <a:r>
              <a:rPr lang="ru-RU" b="0" spc="0" dirty="0"/>
              <a:t>компьютерного класса, спортивного зала/ зала лечебной физкультуры, учебных кабинетов химии, физики, географии, иностранных языков, музыки и иных кабинетов);</a:t>
            </a:r>
          </a:p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b="0" spc="0" dirty="0" smtClean="0"/>
              <a:t>помещений </a:t>
            </a:r>
            <a:r>
              <a:rPr lang="ru-RU" b="0" spc="0" dirty="0"/>
              <a:t>для дополнительного образования обучающихся с ОВЗ, обучающихся с инвалидностью.</a:t>
            </a:r>
          </a:p>
        </p:txBody>
      </p:sp>
    </p:spTree>
    <p:extLst>
      <p:ext uri="{BB962C8B-B14F-4D97-AF65-F5344CB8AC3E}">
        <p14:creationId xmlns:p14="http://schemas.microsoft.com/office/powerpoint/2010/main" val="315909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98534" y="322068"/>
            <a:ext cx="98952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материально-технического обеспечения. 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мониторинга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54913" y="2430411"/>
            <a:ext cx="4738158" cy="1815882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b="1" dirty="0"/>
              <a:t>Результаты </a:t>
            </a:r>
            <a:r>
              <a:rPr lang="ru-RU" b="1" dirty="0" smtClean="0"/>
              <a:t>мониторинга </a:t>
            </a:r>
            <a:r>
              <a:rPr lang="ru-RU" b="1" dirty="0"/>
              <a:t>можно скачать по ссылкам расположенным в каждой форме мониторинга </a:t>
            </a:r>
          </a:p>
          <a:p>
            <a:pPr marL="465750" indent="-285750">
              <a:buFont typeface="Wingdings" panose="05000000000000000000" pitchFamily="2" charset="2"/>
              <a:buChar char="Ø"/>
            </a:pPr>
            <a:endParaRPr lang="ru-RU" dirty="0"/>
          </a:p>
          <a:p>
            <a:pPr marL="465750" indent="-285750">
              <a:buFont typeface="Wingdings" panose="05000000000000000000" pitchFamily="2" charset="2"/>
              <a:buChar char="Ø"/>
            </a:pPr>
            <a:r>
              <a:rPr lang="ru-RU" dirty="0"/>
              <a:t>Отчет – результаты мониторинга по конкретной мониторинговой форме</a:t>
            </a:r>
          </a:p>
          <a:p>
            <a:pPr marL="465750" indent="-285750">
              <a:buFont typeface="Wingdings" panose="05000000000000000000" pitchFamily="2" charset="2"/>
              <a:buChar char="Ø"/>
            </a:pPr>
            <a:r>
              <a:rPr lang="ru-RU" dirty="0"/>
              <a:t>Общий отчет – результаты мониторинга по всем мониторинговым формам</a:t>
            </a:r>
          </a:p>
        </p:txBody>
      </p:sp>
      <p:sp>
        <p:nvSpPr>
          <p:cNvPr id="27" name="Овал 26"/>
          <p:cNvSpPr/>
          <p:nvPr/>
        </p:nvSpPr>
        <p:spPr>
          <a:xfrm>
            <a:off x="6765447" y="1942527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4E78FAD-F43C-43EE-9DEA-FF95B9FC7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30" y="2972898"/>
            <a:ext cx="5828947" cy="1620837"/>
          </a:xfrm>
          <a:prstGeom prst="rect">
            <a:avLst/>
          </a:prstGeom>
          <a:ln>
            <a:solidFill>
              <a:srgbClr val="F15A22"/>
            </a:solidFill>
          </a:ln>
        </p:spPr>
      </p:pic>
    </p:spTree>
    <p:extLst>
      <p:ext uri="{BB962C8B-B14F-4D97-AF65-F5344CB8AC3E}">
        <p14:creationId xmlns:p14="http://schemas.microsoft.com/office/powerpoint/2010/main" val="37003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27764" y="6330348"/>
            <a:ext cx="11364235" cy="523220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r>
              <a:rPr lang="ru-RU" dirty="0"/>
              <a:t>Для участия в Конференции необходимо зарегистрироваться </a:t>
            </a:r>
            <a:r>
              <a:rPr lang="ru-RU" dirty="0" smtClean="0"/>
              <a:t>до </a:t>
            </a:r>
            <a:r>
              <a:rPr lang="ru-RU" dirty="0"/>
              <a:t>22 ноября 2019 г. по ссылке: </a:t>
            </a:r>
            <a:r>
              <a:rPr lang="ru-RU" dirty="0">
                <a:hlinkClick r:id="rId4"/>
              </a:rPr>
              <a:t>https://</a:t>
            </a:r>
            <a:r>
              <a:rPr lang="ru-RU" dirty="0" smtClean="0">
                <a:hlinkClick r:id="rId4"/>
              </a:rPr>
              <a:t>forms.gle/u9TZT2gg3sf68ToB6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33681" y="5967619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75044" y="39121"/>
            <a:ext cx="4113484" cy="954107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 smtClean="0"/>
              <a:t>Дата: 29 </a:t>
            </a:r>
            <a:r>
              <a:rPr lang="ru-RU" dirty="0"/>
              <a:t>ноября 2019 г., </a:t>
            </a:r>
            <a:endParaRPr lang="ru-RU" dirty="0" smtClean="0"/>
          </a:p>
          <a:p>
            <a:pPr marL="180000"/>
            <a:r>
              <a:rPr lang="ru-RU" dirty="0" smtClean="0"/>
              <a:t>Место проведения: </a:t>
            </a:r>
            <a:r>
              <a:rPr lang="ru-RU" dirty="0"/>
              <a:t>г. Москва, </a:t>
            </a:r>
            <a:br>
              <a:rPr lang="ru-RU" dirty="0"/>
            </a:br>
            <a:r>
              <a:rPr lang="ru-RU" dirty="0"/>
              <a:t>ул. Б. Якиманка, д. 24, </a:t>
            </a:r>
            <a:r>
              <a:rPr lang="ru-RU" dirty="0" smtClean="0"/>
              <a:t>киноконцертный </a:t>
            </a:r>
          </a:p>
          <a:p>
            <a:pPr marL="180000"/>
            <a:r>
              <a:rPr lang="ru-RU" dirty="0" smtClean="0"/>
              <a:t>зал </a:t>
            </a:r>
            <a:r>
              <a:rPr lang="ru-RU" dirty="0"/>
              <a:t>гостиницы «Президент-Отель»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903414"/>
              </p:ext>
            </p:extLst>
          </p:nvPr>
        </p:nvGraphicFramePr>
        <p:xfrm>
          <a:off x="1386986" y="1870681"/>
          <a:ext cx="10735725" cy="42231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98180"/>
                <a:gridCol w="9537545"/>
              </a:tblGrid>
              <a:tr h="18424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Программа конференции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10.00-11.00     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Регистрация участников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</a:tr>
              <a:tr h="447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11:00-11:45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Татьяна Юрьевна Синюгина, заместитель Министра просвещения Российской Федерации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«Итоги реализации </a:t>
                      </a:r>
                      <a:r>
                        <a:rPr lang="ru-RU" sz="1400" dirty="0" smtClean="0">
                          <a:effectLst/>
                        </a:rPr>
                        <a:t>мероприятия федерального </a:t>
                      </a:r>
                      <a:r>
                        <a:rPr lang="ru-RU" sz="1400" dirty="0">
                          <a:effectLst/>
                        </a:rPr>
                        <a:t>проекта «Современная школа» </a:t>
                      </a:r>
                      <a:r>
                        <a:rPr lang="ru-RU" sz="1400" dirty="0" smtClean="0">
                          <a:effectLst/>
                        </a:rPr>
                        <a:t>ФП «Современная школа» НП  </a:t>
                      </a:r>
                      <a:r>
                        <a:rPr lang="ru-RU" sz="1400" dirty="0">
                          <a:effectLst/>
                        </a:rPr>
                        <a:t>«Образование» в 2019 году</a:t>
                      </a:r>
                      <a:r>
                        <a:rPr lang="ru-RU" sz="1400" dirty="0" smtClean="0">
                          <a:effectLst/>
                        </a:rPr>
                        <a:t>», направленного на поддержку детей образования детей с ОВЗ»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</a:tr>
              <a:tr h="783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11.45-12.00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Людмила Юрьевна Вакорина, директор ФГБНУ «Центр защиты прав и интересов детей»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«О результатах деятельности ФГБНУ «Центр защиты прав и интересов детей» в рамках реализации мероприятия </a:t>
                      </a:r>
                      <a:r>
                        <a:rPr lang="ru-RU" sz="1400" dirty="0" smtClean="0">
                          <a:effectLst/>
                        </a:rPr>
                        <a:t>ФП  </a:t>
                      </a:r>
                      <a:r>
                        <a:rPr lang="ru-RU" sz="1400" dirty="0">
                          <a:effectLst/>
                        </a:rPr>
                        <a:t>«Современная школа» </a:t>
                      </a:r>
                      <a:r>
                        <a:rPr lang="ru-RU" sz="1400" dirty="0" smtClean="0">
                          <a:effectLst/>
                        </a:rPr>
                        <a:t>НП «Образование</a:t>
                      </a:r>
                      <a:r>
                        <a:rPr lang="ru-RU" sz="1400" dirty="0">
                          <a:effectLst/>
                        </a:rPr>
                        <a:t>», направленного на поддержку детей образования детей с ОВЗ»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</a:tr>
              <a:tr h="671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12.00-12.15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Татьяна Александровна Соловьева, </a:t>
                      </a:r>
                      <a:r>
                        <a:rPr lang="ru-RU" sz="1400" dirty="0" err="1">
                          <a:effectLst/>
                        </a:rPr>
                        <a:t>и.о</a:t>
                      </a:r>
                      <a:r>
                        <a:rPr lang="ru-RU" sz="1400" dirty="0">
                          <a:effectLst/>
                        </a:rPr>
                        <a:t>. директора ФГБНУ «Институт коррекционной </a:t>
                      </a:r>
                      <a:r>
                        <a:rPr lang="ru-RU" sz="1400" dirty="0" smtClean="0">
                          <a:effectLst/>
                        </a:rPr>
                        <a:t>педагогики РАО» 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«Перспективы развития мероприятия по поддержке образования детей с ОВЗ </a:t>
                      </a:r>
                      <a:r>
                        <a:rPr lang="ru-RU" sz="1400" dirty="0" smtClean="0">
                          <a:effectLst/>
                        </a:rPr>
                        <a:t>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</a:tr>
              <a:tr h="671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12.15-12.45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Лариса Валентиновна </a:t>
                      </a:r>
                      <a:r>
                        <a:rPr lang="ru-RU" sz="1400" dirty="0" err="1">
                          <a:effectLst/>
                        </a:rPr>
                        <a:t>Балина</a:t>
                      </a:r>
                      <a:r>
                        <a:rPr lang="ru-RU" sz="1400" dirty="0">
                          <a:effectLst/>
                        </a:rPr>
                        <a:t>, министр общего и профессионального образования Ростовской </a:t>
                      </a:r>
                      <a:r>
                        <a:rPr lang="ru-RU" sz="1400" dirty="0" smtClean="0">
                          <a:effectLst/>
                        </a:rPr>
                        <a:t>области «</a:t>
                      </a:r>
                      <a:r>
                        <a:rPr lang="ru-RU" sz="1400" dirty="0">
                          <a:effectLst/>
                        </a:rPr>
                        <a:t>Презентация опыта Ростовской области по реализации </a:t>
                      </a:r>
                      <a:r>
                        <a:rPr lang="ru-RU" sz="1400" dirty="0" smtClean="0">
                          <a:effectLst/>
                        </a:rPr>
                        <a:t>мероприятия»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</a:tr>
              <a:tr h="671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12.45-13.15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Максим Александрович Костенко, министр образования и науки Алтайского края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«Презентация опыта Алтайского края по реализации </a:t>
                      </a:r>
                      <a:r>
                        <a:rPr lang="ru-RU" sz="1400" dirty="0" smtClean="0">
                          <a:effectLst/>
                        </a:rPr>
                        <a:t>мероприятия»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287" marR="31287" marT="0" marB="0"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298534" y="322068"/>
            <a:ext cx="739414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Всероссийская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конференция </a:t>
            </a:r>
            <a:endPara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реализации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ФП «Современная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школа»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 «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Образование» в 2019 году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по поддержке образования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ОВЗ»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48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98534" y="322068"/>
            <a:ext cx="739414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Всероссийская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конференция </a:t>
            </a:r>
            <a:endPara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реализации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ФП «Современная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школа»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 «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Образование» в 2019 году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по поддержке </a:t>
            </a:r>
            <a:r>
              <a:rPr lang="ru-RU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</a:t>
            </a:r>
            <a:r>
              <a:rPr lang="ru-RU" sz="2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ОВЗ»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7764" y="6330348"/>
            <a:ext cx="11364235" cy="523220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r>
              <a:rPr lang="ru-RU" dirty="0"/>
              <a:t>Для участия в Конференции необходимо зарегистрироваться </a:t>
            </a:r>
            <a:r>
              <a:rPr lang="ru-RU" dirty="0" smtClean="0"/>
              <a:t>до </a:t>
            </a:r>
            <a:r>
              <a:rPr lang="ru-RU" dirty="0"/>
              <a:t>22 ноября 2019 г. по ссылке: </a:t>
            </a:r>
            <a:r>
              <a:rPr lang="ru-RU" dirty="0">
                <a:hlinkClick r:id="rId4"/>
              </a:rPr>
              <a:t>https://</a:t>
            </a:r>
            <a:r>
              <a:rPr lang="ru-RU" dirty="0" smtClean="0">
                <a:hlinkClick r:id="rId4"/>
              </a:rPr>
              <a:t>forms.gle/u9TZT2gg3sf68ToB6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33681" y="5967619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75044" y="39121"/>
            <a:ext cx="4113484" cy="954107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>
            <a:defPPr>
              <a:defRPr lang="ru-RU"/>
            </a:defPPr>
            <a:lvl1pPr algn="ctr">
              <a:defRPr sz="14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180000"/>
            <a:r>
              <a:rPr lang="ru-RU" dirty="0" smtClean="0"/>
              <a:t>Дата: 29 </a:t>
            </a:r>
            <a:r>
              <a:rPr lang="ru-RU" dirty="0"/>
              <a:t>ноября 2019 г., </a:t>
            </a:r>
            <a:endParaRPr lang="ru-RU" dirty="0" smtClean="0"/>
          </a:p>
          <a:p>
            <a:pPr marL="180000"/>
            <a:r>
              <a:rPr lang="ru-RU" dirty="0" smtClean="0"/>
              <a:t>Место проведения: </a:t>
            </a:r>
            <a:r>
              <a:rPr lang="ru-RU" dirty="0"/>
              <a:t>г. Москва, </a:t>
            </a:r>
            <a:br>
              <a:rPr lang="ru-RU" dirty="0"/>
            </a:br>
            <a:r>
              <a:rPr lang="ru-RU" dirty="0"/>
              <a:t>ул. Б. Якиманка, д. 24, </a:t>
            </a:r>
            <a:r>
              <a:rPr lang="ru-RU" dirty="0" smtClean="0"/>
              <a:t>киноконцертный </a:t>
            </a:r>
          </a:p>
          <a:p>
            <a:pPr marL="180000"/>
            <a:r>
              <a:rPr lang="ru-RU" dirty="0" smtClean="0"/>
              <a:t>зал </a:t>
            </a:r>
            <a:r>
              <a:rPr lang="ru-RU" dirty="0"/>
              <a:t>гостиницы «Президент-Отель»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459861"/>
              </p:ext>
            </p:extLst>
          </p:nvPr>
        </p:nvGraphicFramePr>
        <p:xfrm>
          <a:off x="1213113" y="1891728"/>
          <a:ext cx="10721384" cy="42398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90051"/>
                <a:gridCol w="8931333"/>
              </a:tblGrid>
              <a:tr h="481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13.15-14.00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Церемония награждения победителей </a:t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ru-RU" sz="1400">
                          <a:effectLst/>
                        </a:rPr>
                        <a:t>Всероссийского конкурса «Доброшкола»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</a:tr>
              <a:tr h="2325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14.00-15.00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Перерыв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</a:tr>
              <a:tr h="730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15.00-15.30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Татьяна Александровна Соловьева, </a:t>
                      </a:r>
                      <a:r>
                        <a:rPr lang="ru-RU" sz="1400" dirty="0" err="1">
                          <a:effectLst/>
                        </a:rPr>
                        <a:t>и.о</a:t>
                      </a:r>
                      <a:r>
                        <a:rPr lang="ru-RU" sz="1400" dirty="0">
                          <a:effectLst/>
                        </a:rPr>
                        <a:t>. директора ФГБНУ «Институт коррекционной педагогики </a:t>
                      </a:r>
                      <a:r>
                        <a:rPr lang="ru-RU" sz="1400" dirty="0" smtClean="0">
                          <a:effectLst/>
                        </a:rPr>
                        <a:t>РАО», </a:t>
                      </a:r>
                      <a:r>
                        <a:rPr lang="ru-RU" sz="1400" dirty="0" err="1" smtClean="0">
                          <a:effectLst/>
                        </a:rPr>
                        <a:t>дд.п.н</a:t>
                      </a:r>
                      <a:r>
                        <a:rPr lang="ru-RU" sz="1400" dirty="0" smtClean="0">
                          <a:effectLst/>
                        </a:rPr>
                        <a:t>. «</a:t>
                      </a:r>
                      <a:r>
                        <a:rPr lang="ru-RU" sz="1400" dirty="0">
                          <a:effectLst/>
                        </a:rPr>
                        <a:t>Управление образовательным процессом по результату овладения обучающимися содержанием адаптированных образовательных программ»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</a:tr>
              <a:tr h="979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15.30-16.00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Елена Леонидовна </a:t>
                      </a:r>
                      <a:r>
                        <a:rPr lang="ru-RU" sz="1400" dirty="0" err="1">
                          <a:effectLst/>
                        </a:rPr>
                        <a:t>Инденбаум</a:t>
                      </a:r>
                      <a:r>
                        <a:rPr lang="ru-RU" sz="1400" dirty="0">
                          <a:effectLst/>
                        </a:rPr>
                        <a:t>, заведующая кафедрой комплексной коррекции нарушений детского развития Иркутского государственного университета, </a:t>
                      </a:r>
                      <a:r>
                        <a:rPr lang="ru-RU" sz="1400" dirty="0" err="1" smtClean="0">
                          <a:effectLst/>
                        </a:rPr>
                        <a:t>д.псих.н</a:t>
                      </a:r>
                      <a:r>
                        <a:rPr lang="ru-RU" sz="1400" dirty="0" smtClean="0">
                          <a:effectLst/>
                        </a:rPr>
                        <a:t>, профессор, «</a:t>
                      </a:r>
                      <a:r>
                        <a:rPr lang="ru-RU" sz="1400" dirty="0">
                          <a:effectLst/>
                        </a:rPr>
                        <a:t>Организация учебной работы в школе, осуществляющей образовательную деятельность по адаптированным основным общеобразовательным программам»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</a:tr>
              <a:tr h="1228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16.00-16.30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Ева Эдуардовна Артемова, декан факультета Клиническая и специальная психология ФГБОУ ВО «Московский государственный психолого-педагогический университет», </a:t>
                      </a:r>
                      <a:r>
                        <a:rPr lang="ru-RU" sz="1400" dirty="0" err="1" smtClean="0">
                          <a:effectLst/>
                        </a:rPr>
                        <a:t>к.п.н</a:t>
                      </a:r>
                      <a:r>
                        <a:rPr lang="ru-RU" sz="1400" dirty="0" smtClean="0">
                          <a:effectLst/>
                        </a:rPr>
                        <a:t>., доцент, «</a:t>
                      </a:r>
                      <a:r>
                        <a:rPr lang="ru-RU" sz="1400" dirty="0">
                          <a:effectLst/>
                        </a:rPr>
                        <a:t>Психолого-педагогическое сопровождение обучающихся с ОВЗ в школах, </a:t>
                      </a:r>
                      <a:r>
                        <a:rPr lang="ru-RU" sz="1400" dirty="0" smtClean="0">
                          <a:effectLst/>
                        </a:rPr>
                        <a:t>осуществляющих </a:t>
                      </a:r>
                      <a:r>
                        <a:rPr lang="ru-RU" sz="1400" dirty="0">
                          <a:effectLst/>
                        </a:rPr>
                        <a:t>образовательную деятельность по адаптированным основным общеобразовательным программам»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</a:tr>
              <a:tr h="558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16.30-17.00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Ирина Иннокентьевна Поташова, методист </a:t>
                      </a:r>
                      <a:r>
                        <a:rPr lang="ru-RU" sz="1400" dirty="0" smtClean="0">
                          <a:effectLst/>
                        </a:rPr>
                        <a:t>ГБПОУ </a:t>
                      </a:r>
                      <a:r>
                        <a:rPr lang="ru-RU" sz="1400" dirty="0">
                          <a:effectLst/>
                        </a:rPr>
                        <a:t>города Москвы «Колледж малого бизнеса №4», </a:t>
                      </a:r>
                      <a:r>
                        <a:rPr lang="ru-RU" sz="1400" dirty="0" err="1" smtClean="0">
                          <a:effectLst/>
                        </a:rPr>
                        <a:t>к.п.н</a:t>
                      </a:r>
                      <a:r>
                        <a:rPr lang="ru-RU" sz="1400" dirty="0" smtClean="0">
                          <a:effectLst/>
                        </a:rPr>
                        <a:t>., «</a:t>
                      </a:r>
                      <a:r>
                        <a:rPr lang="ru-RU" sz="1400" dirty="0">
                          <a:effectLst/>
                        </a:rPr>
                        <a:t>Современные подходы к преподаванию предметной области «Технология»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259" marR="3425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37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4"/>
          <p:cNvSpPr/>
          <p:nvPr/>
        </p:nvSpPr>
        <p:spPr>
          <a:xfrm>
            <a:off x="9657146" y="1302979"/>
            <a:ext cx="2990850" cy="5568669"/>
          </a:xfrm>
          <a:prstGeom prst="rect">
            <a:avLst/>
          </a:prstGeom>
          <a:blipFill>
            <a:blip r:embed="rId2" cstate="print"/>
            <a:srcRect/>
            <a:stretch>
              <a:fillRect r="-25749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"/>
          <p:cNvSpPr txBox="1">
            <a:spLocks/>
          </p:cNvSpPr>
          <p:nvPr/>
        </p:nvSpPr>
        <p:spPr>
          <a:xfrm>
            <a:off x="2813209" y="551141"/>
            <a:ext cx="6565582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-5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Спасибо </a:t>
            </a:r>
            <a:r>
              <a:rPr kumimoji="0" lang="ru-RU" sz="4400" b="1" i="0" u="none" strike="noStrike" kern="0" cap="none" spc="-30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за</a:t>
            </a:r>
            <a:r>
              <a:rPr kumimoji="0" lang="ru-RU" sz="4400" b="1" i="0" u="none" strike="noStrike" kern="0" cap="none" spc="-80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kumimoji="0" lang="ru-RU" sz="4400" b="1" i="0" u="none" strike="noStrike" kern="0" cap="none" spc="-10" normalizeH="0" baseline="0" noProof="0" smtClean="0">
                <a:ln>
                  <a:noFill/>
                </a:ln>
                <a:solidFill>
                  <a:srgbClr val="E94E0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внимание!</a:t>
            </a:r>
            <a:endParaRPr kumimoji="0" lang="ru-RU" sz="4400" b="1" i="0" u="none" strike="noStrike" kern="0" cap="none" spc="-10" normalizeH="0" baseline="0" noProof="0" dirty="0">
              <a:ln>
                <a:noFill/>
              </a:ln>
              <a:solidFill>
                <a:srgbClr val="E94E0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6" name="object 4"/>
          <p:cNvSpPr/>
          <p:nvPr/>
        </p:nvSpPr>
        <p:spPr>
          <a:xfrm>
            <a:off x="-545912" y="1302979"/>
            <a:ext cx="10691990" cy="55686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662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8DC63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9259" y="3354243"/>
            <a:ext cx="1954700" cy="195025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708407" y="5087369"/>
            <a:ext cx="756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239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49259" y="5376158"/>
            <a:ext cx="2142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коррекционных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7" descr="E:\_Work\_МОСОБРАЗ\_Срочное\10-12-2014 Презентация школьный спорт\Рис\ma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955581" y="340884"/>
            <a:ext cx="3598535" cy="209735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98534" y="206687"/>
            <a:ext cx="9169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ФП «Современная школа» НП «Образование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по поддержке образования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 в 2019 году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90993" y="122279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49984" y="1505256"/>
            <a:ext cx="18097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субъекта РФ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4091" y="2515470"/>
            <a:ext cx="967518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Составлен список ответственных в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органах власти субъектов РФ в сфере образования за реализацию мероприятия.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Для оперативной связи создана группа в </a:t>
            </a:r>
            <a:r>
              <a:rPr lang="ru-RU" sz="1500" dirty="0" err="1">
                <a:solidFill>
                  <a:prstClr val="black"/>
                </a:solidFill>
                <a:latin typeface="Arial"/>
                <a:cs typeface="Arial"/>
              </a:rPr>
              <a:t>WhatsApp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 для ответственных и для директоров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отдельных образовательных организаций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– участников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реализации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мероприятия.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Утвержден Реестр отдельных образовательных организаций – участников реализации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мероприятия </a:t>
            </a:r>
            <a:r>
              <a:rPr lang="en-US" sz="1500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en-US" sz="15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2019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году.</a:t>
            </a:r>
            <a:endParaRPr lang="ru-RU" sz="15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Подготовлен план обучающих мероприятий ФГБНУ «Центр защиты прав и интересов детей» на год (семинаров, </a:t>
            </a:r>
            <a:r>
              <a:rPr lang="ru-RU" sz="1500" dirty="0" err="1">
                <a:solidFill>
                  <a:prstClr val="black"/>
                </a:solidFill>
                <a:latin typeface="Arial"/>
                <a:cs typeface="Arial"/>
              </a:rPr>
              <a:t>вебинаров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, конференций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).</a:t>
            </a:r>
            <a:endParaRPr lang="ru-RU" sz="15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Всем регионам согласованы инфраструктурные листы и планы-графики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закупок. Ведется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работа </a:t>
            </a:r>
            <a:r>
              <a:rPr lang="en-US" sz="1500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en-US" sz="15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по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согласованию инфраструктурных листов для приобретения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оборудования за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счет средств экономии, сложившейся по результатам конкурсных процедур,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а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также планов-графиков </a:t>
            </a:r>
            <a:r>
              <a:rPr lang="en-US" sz="1500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en-US" sz="15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их реализации.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Каждой отдельной образовательной организацией – участником реализации мероприятия разработана и утверждена программа ее развития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с 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учетом изменения 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инфраструктуры</a:t>
            </a:r>
            <a:r>
              <a:rPr lang="ru-RU" sz="1500" dirty="0">
                <a:solidFill>
                  <a:prstClr val="black"/>
                </a:solidFill>
                <a:latin typeface="Arial"/>
                <a:cs typeface="Arial"/>
              </a:rPr>
              <a:t>, приобретения современного оборудования, введения новых профилей по предметной области «Технология</a:t>
            </a:r>
            <a:r>
              <a:rPr lang="ru-RU" sz="1500" dirty="0" smtClean="0">
                <a:solidFill>
                  <a:prstClr val="black"/>
                </a:solidFill>
                <a:latin typeface="Arial"/>
                <a:cs typeface="Arial"/>
              </a:rPr>
              <a:t>».</a:t>
            </a:r>
            <a:endParaRPr lang="ru-RU" sz="15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918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69904" y="209958"/>
            <a:ext cx="9228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ФП «Современная школа» НП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«Образование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  <a:endParaRPr lang="ru-RU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поддержке образования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ОВЗ в 2019 году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58131" y="1028000"/>
            <a:ext cx="2065403" cy="46166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  <a:latin typeface="Arial"/>
                <a:cs typeface="Arial"/>
              </a:rPr>
              <a:t>Проведены:</a:t>
            </a:r>
            <a:endParaRPr lang="ru-RU" sz="24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7"/>
          <p:cNvSpPr txBox="1"/>
          <p:nvPr/>
        </p:nvSpPr>
        <p:spPr>
          <a:xfrm>
            <a:off x="2082983" y="1489664"/>
            <a:ext cx="9792184" cy="5273238"/>
          </a:xfrm>
          <a:prstGeom prst="rect">
            <a:avLst/>
          </a:prstGeom>
          <a:noFill/>
          <a:ln>
            <a:solidFill>
              <a:srgbClr val="F15A22">
                <a:alpha val="60000"/>
              </a:srgb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 algn="ctr">
              <a:spcBef>
                <a:spcPts val="100"/>
              </a:spcBef>
              <a:defRPr sz="2000" b="1" spc="-2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80963" indent="358775" algn="just">
              <a:buFont typeface="Wingdings" panose="05000000000000000000" pitchFamily="2" charset="2"/>
              <a:buChar char="Ø"/>
            </a:pPr>
            <a:r>
              <a:rPr lang="ru-RU" sz="1600" b="0" spc="0" dirty="0"/>
              <a:t>мониторинг материально-технического обеспечения образовательного процесса, </a:t>
            </a:r>
            <a:r>
              <a:rPr lang="ru-RU" sz="1600" b="0" spc="0" dirty="0" err="1"/>
              <a:t>здоровьесберегающей</a:t>
            </a:r>
            <a:r>
              <a:rPr lang="ru-RU" sz="1600" b="0" spc="0" dirty="0"/>
              <a:t> среды и реализуемых профилей </a:t>
            </a:r>
            <a:r>
              <a:rPr lang="ru-RU" sz="1600" b="0" spc="0" dirty="0" smtClean="0"/>
              <a:t>по </a:t>
            </a:r>
            <a:r>
              <a:rPr lang="ru-RU" sz="1600" b="0" spc="0" dirty="0"/>
              <a:t>предметной области «Технология» </a:t>
            </a:r>
            <a:r>
              <a:rPr lang="ru-RU" sz="1600" b="0" spc="0" dirty="0" smtClean="0"/>
              <a:t>отдельных образовательных организаций – </a:t>
            </a:r>
            <a:r>
              <a:rPr lang="ru-RU" sz="1600" b="0" spc="0" dirty="0"/>
              <a:t>участников </a:t>
            </a:r>
            <a:r>
              <a:rPr lang="ru-RU" sz="1600" b="0" spc="0" dirty="0" smtClean="0"/>
              <a:t>реализации мероприятия</a:t>
            </a:r>
            <a:r>
              <a:rPr lang="ru-RU" sz="1600" b="0" spc="0" dirty="0"/>
              <a:t>;</a:t>
            </a:r>
          </a:p>
          <a:p>
            <a:pPr marL="80963" indent="358775" algn="just">
              <a:buFont typeface="Wingdings" panose="05000000000000000000" pitchFamily="2" charset="2"/>
              <a:buChar char="Ø"/>
            </a:pPr>
            <a:r>
              <a:rPr lang="ru-RU" sz="1600" b="0" spc="0" dirty="0"/>
              <a:t>тестирование компетенций преподавателей предметной области «Технология», руководителей </a:t>
            </a:r>
            <a:r>
              <a:rPr lang="en-US" sz="1600" b="0" spc="0" dirty="0" smtClean="0"/>
              <a:t/>
            </a:r>
            <a:br>
              <a:rPr lang="en-US" sz="1600" b="0" spc="0" dirty="0" smtClean="0"/>
            </a:br>
            <a:r>
              <a:rPr lang="ru-RU" sz="1600" b="0" spc="0" dirty="0" smtClean="0"/>
              <a:t>и </a:t>
            </a:r>
            <a:r>
              <a:rPr lang="ru-RU" sz="1600" b="0" spc="0" dirty="0"/>
              <a:t>заместителей руководителей, педагогов-психологов, учителей-дефектологов, учителей-логопедов отдельных образовательных организаций – участников реализации </a:t>
            </a:r>
            <a:r>
              <a:rPr lang="ru-RU" sz="1600" b="0" spc="0" dirty="0" smtClean="0"/>
              <a:t>мероприятия; </a:t>
            </a:r>
          </a:p>
          <a:p>
            <a:pPr marL="80963" indent="358775" algn="just">
              <a:buFont typeface="Wingdings" panose="05000000000000000000" pitchFamily="2" charset="2"/>
              <a:buChar char="Ø"/>
            </a:pPr>
            <a:r>
              <a:rPr lang="ru-RU" sz="1600" b="0" spc="0" dirty="0" smtClean="0"/>
              <a:t>Всероссийская конференция «Обновление содержания и совершенствование методов обучения» в рамках Московского международного салона образования (10 апреля </a:t>
            </a:r>
            <a:r>
              <a:rPr lang="ru-RU" sz="1600" b="0" spc="0" dirty="0"/>
              <a:t>2019 г.) </a:t>
            </a:r>
            <a:r>
              <a:rPr lang="ru-RU" sz="1600" b="0" spc="0" dirty="0" smtClean="0"/>
              <a:t>и </a:t>
            </a:r>
            <a:r>
              <a:rPr lang="ru-RU" sz="1600" b="0" spc="0" dirty="0"/>
              <a:t>обучающий семинар на базе ФГБОУ ВО «Московский педагогический государственный университет» </a:t>
            </a:r>
            <a:r>
              <a:rPr lang="ru-RU" sz="1600" b="0" spc="0" dirty="0" smtClean="0"/>
              <a:t>(</a:t>
            </a:r>
            <a:r>
              <a:rPr lang="ru-RU" sz="1600" b="0" spc="0" dirty="0"/>
              <a:t>11 апреля 2019 г.);</a:t>
            </a:r>
          </a:p>
          <a:p>
            <a:pPr marL="80963" indent="358775" algn="just">
              <a:buFont typeface="Wingdings" panose="05000000000000000000" pitchFamily="2" charset="2"/>
              <a:buChar char="Ø"/>
            </a:pPr>
            <a:r>
              <a:rPr lang="ru-RU" sz="1600" b="0" spc="0" dirty="0"/>
              <a:t>Всероссийская конференция по вопросам реализации программ трудового </a:t>
            </a:r>
            <a:r>
              <a:rPr lang="ru-RU" sz="1600" b="0" spc="0" dirty="0" smtClean="0"/>
              <a:t/>
            </a:r>
            <a:br>
              <a:rPr lang="ru-RU" sz="1600" b="0" spc="0" dirty="0" smtClean="0"/>
            </a:br>
            <a:r>
              <a:rPr lang="ru-RU" sz="1600" b="0" spc="0" dirty="0" smtClean="0"/>
              <a:t>и </a:t>
            </a:r>
            <a:r>
              <a:rPr lang="ru-RU" sz="1600" b="0" spc="0" dirty="0"/>
              <a:t>профессионально-трудового обучения агропромышленной направленности </a:t>
            </a:r>
            <a:r>
              <a:rPr lang="ru-RU" sz="1600" b="0" spc="0" dirty="0" smtClean="0"/>
              <a:t>в </a:t>
            </a:r>
            <a:r>
              <a:rPr lang="ru-RU" sz="1600" b="0" spc="0" dirty="0"/>
              <a:t>отдельных организациях, реализующих адаптированные основные общеобразовательные программы </a:t>
            </a:r>
            <a:r>
              <a:rPr lang="en-US" sz="1600" b="0" spc="0" dirty="0" smtClean="0"/>
              <a:t/>
            </a:r>
            <a:br>
              <a:rPr lang="en-US" sz="1600" b="0" spc="0" dirty="0" smtClean="0"/>
            </a:br>
            <a:r>
              <a:rPr lang="ru-RU" sz="1600" b="0" spc="0" dirty="0" smtClean="0"/>
              <a:t>(</a:t>
            </a:r>
            <a:r>
              <a:rPr lang="ru-RU" sz="1600" b="0" spc="0" dirty="0"/>
              <a:t>17-18 октября 2019 г., Краснодарский край</a:t>
            </a:r>
            <a:r>
              <a:rPr lang="ru-RU" sz="1600" b="0" spc="0" dirty="0" smtClean="0"/>
              <a:t>).</a:t>
            </a:r>
            <a:r>
              <a:rPr lang="ru-RU" sz="1600" b="0" spc="0" dirty="0"/>
              <a:t> </a:t>
            </a:r>
            <a:r>
              <a:rPr lang="ru-RU" sz="1600" b="0" spc="0" dirty="0" smtClean="0"/>
              <a:t>Подробная </a:t>
            </a:r>
            <a:r>
              <a:rPr lang="ru-RU" sz="1600" b="0" spc="0" dirty="0"/>
              <a:t>информация размещена на сайте ФГБНУ «Институт коррекционной </a:t>
            </a:r>
            <a:r>
              <a:rPr lang="ru-RU" sz="1600" b="0" spc="0" dirty="0" smtClean="0"/>
              <a:t>педагогики РАО»</a:t>
            </a:r>
            <a:r>
              <a:rPr lang="en-US" sz="1600" b="0" spc="0" dirty="0" smtClean="0"/>
              <a:t> </a:t>
            </a:r>
            <a:r>
              <a:rPr lang="ru-RU" sz="1600" b="0" spc="0" dirty="0" smtClean="0"/>
              <a:t>(</a:t>
            </a:r>
            <a:r>
              <a:rPr lang="ru-RU" sz="1600" b="0" spc="0" dirty="0">
                <a:hlinkClick r:id="rId4"/>
              </a:rPr>
              <a:t>https://conf.ikp-rao.ru/training-programs-of-agro-industrial-orientation</a:t>
            </a:r>
            <a:r>
              <a:rPr lang="ru-RU" sz="1600" b="0" spc="0" dirty="0" smtClean="0"/>
              <a:t>); </a:t>
            </a:r>
          </a:p>
          <a:p>
            <a:pPr marL="80963" indent="358775" algn="just">
              <a:buFont typeface="Wingdings" panose="05000000000000000000" pitchFamily="2" charset="2"/>
              <a:buChar char="Ø"/>
            </a:pPr>
            <a:r>
              <a:rPr lang="ru-RU" sz="1600" b="0" spc="0" dirty="0" err="1"/>
              <a:t>в</a:t>
            </a:r>
            <a:r>
              <a:rPr lang="ru-RU" sz="1600" b="0" spc="0" dirty="0" err="1" smtClean="0"/>
              <a:t>ебинары</a:t>
            </a:r>
            <a:r>
              <a:rPr lang="ru-RU" sz="1600" b="0" spc="0" dirty="0" smtClean="0"/>
              <a:t> и обучающие </a:t>
            </a:r>
            <a:r>
              <a:rPr lang="ru-RU" sz="1600" b="0" spc="0" dirty="0"/>
              <a:t>семинары Подробная информация размещена на сайте ФГБНУ </a:t>
            </a:r>
            <a:r>
              <a:rPr lang="ru-RU" sz="1600" b="0" spc="0" dirty="0" smtClean="0"/>
              <a:t>«Центр защиты прав и интересов детей» (</a:t>
            </a:r>
            <a:r>
              <a:rPr lang="ru-RU" sz="1600" b="0" spc="0" dirty="0" smtClean="0">
                <a:hlinkClick r:id="rId5"/>
              </a:rPr>
              <a:t>https</a:t>
            </a:r>
            <a:r>
              <a:rPr lang="ru-RU" sz="1600" b="0" spc="0" dirty="0">
                <a:hlinkClick r:id="rId5"/>
              </a:rPr>
              <a:t>://</a:t>
            </a:r>
            <a:r>
              <a:rPr lang="ru-RU" sz="1600" b="0" spc="0" dirty="0" smtClean="0">
                <a:hlinkClick r:id="rId5"/>
              </a:rPr>
              <a:t>fcprc.ru/natsionalnyj-proekt-obrazovanie</a:t>
            </a:r>
            <a:r>
              <a:rPr lang="ru-RU" sz="1600" b="0" spc="0" dirty="0" smtClean="0"/>
              <a:t>)</a:t>
            </a:r>
          </a:p>
          <a:p>
            <a:pPr marL="80963" algn="just"/>
            <a:endParaRPr lang="ru-RU" sz="1600" b="0" spc="0" dirty="0"/>
          </a:p>
          <a:p>
            <a:pPr marL="80963" indent="358775" algn="just">
              <a:buFont typeface="Wingdings" panose="05000000000000000000" pitchFamily="2" charset="2"/>
              <a:buChar char="Ø"/>
            </a:pPr>
            <a:endParaRPr lang="ru-RU" sz="1600" dirty="0"/>
          </a:p>
          <a:p>
            <a:pPr marL="80963" algn="just"/>
            <a:endParaRPr lang="ru-RU" sz="1600" b="0" spc="0" dirty="0"/>
          </a:p>
        </p:txBody>
      </p:sp>
    </p:spTree>
    <p:extLst>
      <p:ext uri="{BB962C8B-B14F-4D97-AF65-F5344CB8AC3E}">
        <p14:creationId xmlns:p14="http://schemas.microsoft.com/office/powerpoint/2010/main" val="393648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140" y="1380700"/>
            <a:ext cx="2515748" cy="3579480"/>
          </a:xfrm>
          <a:prstGeom prst="rect">
            <a:avLst/>
          </a:prstGeom>
          <a:ln>
            <a:solidFill>
              <a:srgbClr val="FCAF26"/>
            </a:solidFill>
          </a:ln>
        </p:spPr>
      </p:pic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82983" y="51292"/>
            <a:ext cx="10109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ФП «Современная школа» НП «Образование».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Мероприятие по поддержке образования ОВЗ в 2019 году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409792" y="851484"/>
            <a:ext cx="4874861" cy="46166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  <a:latin typeface="Arial"/>
                <a:cs typeface="Arial"/>
              </a:rPr>
              <a:t>Методические рекомендации*:</a:t>
            </a:r>
            <a:endParaRPr lang="ru-RU" sz="24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9723" y="4988157"/>
            <a:ext cx="3214582" cy="738664"/>
          </a:xfrm>
          <a:prstGeom prst="rect">
            <a:avLst/>
          </a:prstGeom>
          <a:ln>
            <a:solidFill>
              <a:srgbClr val="8DC63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/>
                <a:cs typeface="Arial"/>
              </a:rPr>
              <a:t>Разработка и использование </a:t>
            </a:r>
            <a:r>
              <a:rPr lang="ru-RU" sz="1400" dirty="0" err="1">
                <a:solidFill>
                  <a:prstClr val="black"/>
                </a:solidFill>
                <a:latin typeface="Arial"/>
                <a:cs typeface="Arial"/>
              </a:rPr>
              <a:t>внутришкольных</a:t>
            </a:r>
            <a:r>
              <a:rPr lang="ru-RU" sz="1400" dirty="0">
                <a:solidFill>
                  <a:prstClr val="black"/>
                </a:solidFill>
                <a:latin typeface="Arial"/>
                <a:cs typeface="Arial"/>
              </a:rPr>
              <a:t> адаптированных учебно-дидактических материалов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12000" y="4988157"/>
            <a:ext cx="3889434" cy="892552"/>
          </a:xfrm>
          <a:prstGeom prst="rect">
            <a:avLst/>
          </a:prstGeom>
          <a:ln>
            <a:solidFill>
              <a:srgbClr val="8DC63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50" dirty="0">
                <a:solidFill>
                  <a:prstClr val="black"/>
                </a:solidFill>
                <a:latin typeface="Arial"/>
                <a:cs typeface="Arial"/>
              </a:rPr>
              <a:t>Управление образовательным процессом </a:t>
            </a:r>
            <a:r>
              <a:rPr lang="ru-RU" sz="1250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ru-RU" sz="125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250" dirty="0" smtClean="0">
                <a:solidFill>
                  <a:prstClr val="black"/>
                </a:solidFill>
                <a:latin typeface="Arial"/>
                <a:cs typeface="Arial"/>
              </a:rPr>
              <a:t>по </a:t>
            </a:r>
            <a:r>
              <a:rPr lang="ru-RU" sz="1250" dirty="0">
                <a:solidFill>
                  <a:prstClr val="black"/>
                </a:solidFill>
                <a:latin typeface="Arial"/>
                <a:cs typeface="Arial"/>
              </a:rPr>
              <a:t>результату овладения обучающимися содержанием адаптированным образовательных программ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22413" y="4207467"/>
            <a:ext cx="3201479" cy="1600438"/>
          </a:xfrm>
          <a:prstGeom prst="rect">
            <a:avLst/>
          </a:prstGeom>
          <a:ln>
            <a:solidFill>
              <a:srgbClr val="8DC63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/>
                <a:cs typeface="Arial"/>
              </a:rPr>
              <a:t>Руководство по благоустройству школ – участников мероприятия </a:t>
            </a:r>
            <a:r>
              <a:rPr lang="ru-RU" sz="1400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400" dirty="0" smtClean="0">
                <a:solidFill>
                  <a:prstClr val="black"/>
                </a:solidFill>
                <a:latin typeface="Arial"/>
                <a:cs typeface="Arial"/>
              </a:rPr>
              <a:t>по </a:t>
            </a:r>
            <a:r>
              <a:rPr lang="ru-RU" sz="1400" dirty="0">
                <a:solidFill>
                  <a:prstClr val="black"/>
                </a:solidFill>
                <a:latin typeface="Arial"/>
                <a:cs typeface="Arial"/>
              </a:rPr>
              <a:t>поддержке образования обучающихся с ОВЗ федерального проекта «Современная школа» национального проекта «Образование»</a:t>
            </a:r>
          </a:p>
        </p:txBody>
      </p:sp>
      <p:pic>
        <p:nvPicPr>
          <p:cNvPr id="7" name="Рисунок 6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490" y="1378078"/>
            <a:ext cx="2510858" cy="3579480"/>
          </a:xfrm>
          <a:prstGeom prst="rect">
            <a:avLst/>
          </a:prstGeom>
          <a:ln>
            <a:solidFill>
              <a:srgbClr val="FCAF26"/>
            </a:solidFill>
          </a:ln>
        </p:spPr>
      </p:pic>
      <p:pic>
        <p:nvPicPr>
          <p:cNvPr id="19" name="Рисунок 18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413" y="1391201"/>
            <a:ext cx="3574376" cy="2515749"/>
          </a:xfrm>
          <a:prstGeom prst="rect">
            <a:avLst/>
          </a:prstGeom>
          <a:ln>
            <a:solidFill>
              <a:srgbClr val="FCAF26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127692" y="6172482"/>
            <a:ext cx="5543431" cy="523220"/>
          </a:xfrm>
          <a:prstGeom prst="rect">
            <a:avLst/>
          </a:prstGeom>
          <a:solidFill>
            <a:schemeClr val="tx1"/>
          </a:solidFill>
          <a:ln>
            <a:solidFill>
              <a:srgbClr val="FCAF26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Для скачивания методических рекомендаций необходимо щелкнуть левой кнопкой мыши на картинку.</a:t>
            </a:r>
            <a:endParaRPr lang="ru-RU" sz="1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97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60873" y="2697802"/>
            <a:ext cx="2982736" cy="1431161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defRPr sz="2400" b="1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algn="ctr"/>
            <a:r>
              <a:rPr lang="ru-RU" sz="1450" dirty="0" smtClean="0"/>
              <a:t>Положение* </a:t>
            </a:r>
            <a:r>
              <a:rPr lang="ru-RU" sz="1450" dirty="0"/>
              <a:t>о конкурсе «</a:t>
            </a:r>
            <a:r>
              <a:rPr lang="ru-RU" sz="1450" dirty="0" err="1"/>
              <a:t>Доброшкола</a:t>
            </a:r>
            <a:r>
              <a:rPr lang="ru-RU" sz="1450" dirty="0"/>
              <a:t>» по формированию </a:t>
            </a:r>
            <a:r>
              <a:rPr lang="ru-RU" sz="1450" dirty="0" smtClean="0"/>
              <a:t>развивающего</a:t>
            </a:r>
            <a:r>
              <a:rPr lang="ru-RU" sz="1450" dirty="0"/>
              <a:t>, обучающего пространства посредством дизайна школы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69904" y="257162"/>
            <a:ext cx="9169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ФП «Современная школа» НП «Образование».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Мероприятие по поддержке образования ОВЗ в 2019 году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794" y="1088159"/>
            <a:ext cx="3592079" cy="51118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1171467"/>
            <a:ext cx="3553848" cy="50284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7477" y="6256704"/>
            <a:ext cx="5633776" cy="307777"/>
          </a:xfrm>
          <a:prstGeom prst="rect">
            <a:avLst/>
          </a:prstGeom>
          <a:solidFill>
            <a:schemeClr val="tx1"/>
          </a:solidFill>
          <a:ln>
            <a:solidFill>
              <a:srgbClr val="FCAF26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Направлено </a:t>
            </a:r>
            <a:r>
              <a:rPr lang="ru-RU" sz="1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от 13 сентября 2019 г. № </a:t>
            </a:r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ТС-2219/07.</a:t>
            </a:r>
            <a:endParaRPr lang="ru-RU" sz="1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42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564333" y="981314"/>
            <a:ext cx="6466770" cy="46166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solidFill>
                  <a:prstClr val="black"/>
                </a:solidFill>
                <a:latin typeface="Arial"/>
                <a:cs typeface="Arial"/>
              </a:rPr>
              <a:t>Готовятся методические рекомендации:</a:t>
            </a:r>
            <a:endParaRPr lang="ru-RU" sz="24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6787" y="1795543"/>
            <a:ext cx="6273592" cy="923330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Arial"/>
                <a:cs typeface="Arial"/>
              </a:rPr>
              <a:t>Организация учебной работы в школе, осуществляющей образовательную деятельность по адаптированным основным общеобразовательным программам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96000" y="3068811"/>
            <a:ext cx="5743074" cy="923330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Arial"/>
                <a:cs typeface="Arial"/>
              </a:rPr>
              <a:t>Современные подходы к преподаванию предметной области «Технология» в обучении детей с ограниченными возможностями здоровья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2103" y="4344705"/>
            <a:ext cx="6302746" cy="1477328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  <a:latin typeface="Arial"/>
                <a:cs typeface="Arial"/>
              </a:rPr>
              <a:t>Психолого-педагогическое сопровождение обучающихся с ограниченными возможностями здоровья в школах, осуществляющих образовательную деятельность </a:t>
            </a:r>
            <a:r>
              <a:rPr lang="ru-RU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dirty="0" smtClean="0">
                <a:solidFill>
                  <a:prstClr val="black"/>
                </a:solidFill>
                <a:latin typeface="Arial"/>
                <a:cs typeface="Arial"/>
              </a:rPr>
              <a:t>по </a:t>
            </a:r>
            <a:r>
              <a:rPr lang="ru-RU" dirty="0">
                <a:solidFill>
                  <a:prstClr val="black"/>
                </a:solidFill>
                <a:latin typeface="Arial"/>
                <a:cs typeface="Arial"/>
              </a:rPr>
              <a:t>адаптированным основным общеобразовательным программам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50919" y="168398"/>
            <a:ext cx="9169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ФП «Современная школа» НП «Образование».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Мероприятие по поддержке образования ОВЗ в 2019 году</a:t>
            </a:r>
          </a:p>
        </p:txBody>
      </p:sp>
    </p:spTree>
    <p:extLst>
      <p:ext uri="{BB962C8B-B14F-4D97-AF65-F5344CB8AC3E}">
        <p14:creationId xmlns:p14="http://schemas.microsoft.com/office/powerpoint/2010/main" val="326407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98534" y="145774"/>
            <a:ext cx="9268691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ФП «Современная школа» НП «Образование».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Мероприятие по поддержке образования ОВЗ в 2019 году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</a:p>
          <a:p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7"/>
          <p:cNvSpPr txBox="1"/>
          <p:nvPr/>
        </p:nvSpPr>
        <p:spPr>
          <a:xfrm>
            <a:off x="6217623" y="989246"/>
            <a:ext cx="3102508" cy="505267"/>
          </a:xfrm>
          <a:prstGeom prst="rect">
            <a:avLst/>
          </a:prstGeom>
          <a:solidFill>
            <a:srgbClr val="FCAF26"/>
          </a:solidFill>
          <a:ln>
            <a:solidFill>
              <a:srgbClr val="F15A22">
                <a:alpha val="60000"/>
              </a:srgb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 algn="ctr">
              <a:spcBef>
                <a:spcPts val="100"/>
              </a:spcBef>
              <a:defRPr sz="2000" b="1" spc="-2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r>
              <a:rPr lang="ru-RU" sz="3200" spc="0" dirty="0" smtClean="0"/>
              <a:t>2019-2024 годы</a:t>
            </a:r>
            <a:endParaRPr sz="3200" spc="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8553" y="3638443"/>
            <a:ext cx="4643707" cy="400110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non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  <a:latin typeface="Arial"/>
                <a:cs typeface="Arial"/>
              </a:rPr>
              <a:t>Содержание программы развития:</a:t>
            </a:r>
            <a:endParaRPr lang="ru-RU" sz="20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7"/>
          <p:cNvSpPr txBox="1"/>
          <p:nvPr/>
        </p:nvSpPr>
        <p:spPr>
          <a:xfrm>
            <a:off x="472718" y="4056499"/>
            <a:ext cx="5518649" cy="1762021"/>
          </a:xfrm>
          <a:prstGeom prst="rect">
            <a:avLst/>
          </a:prstGeom>
          <a:noFill/>
          <a:ln>
            <a:solidFill>
              <a:srgbClr val="F15A22">
                <a:alpha val="60000"/>
              </a:srgb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 algn="ctr">
              <a:spcBef>
                <a:spcPts val="100"/>
              </a:spcBef>
              <a:defRPr sz="2000" b="1" spc="-200">
                <a:solidFill>
                  <a:prstClr val="black"/>
                </a:solidFill>
                <a:latin typeface="Arial"/>
                <a:cs typeface="Arial"/>
              </a:defRPr>
            </a:lvl1pPr>
          </a:lstStyle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sz="1800" b="0" spc="0" dirty="0" smtClean="0"/>
              <a:t>аналитическое обоснование планируемых изменений;</a:t>
            </a:r>
          </a:p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sz="1800" b="0" spc="0" dirty="0" smtClean="0"/>
              <a:t>описание целей, задач и ожидаемых результатов развития школы;</a:t>
            </a:r>
          </a:p>
          <a:p>
            <a:pPr marL="469900" indent="-457200" algn="just">
              <a:buFont typeface="Wingdings" panose="05000000000000000000" pitchFamily="2" charset="2"/>
              <a:buChar char="Ø"/>
            </a:pPr>
            <a:r>
              <a:rPr lang="ru-RU" sz="1800" b="0" spc="0" dirty="0" smtClean="0"/>
              <a:t>конкретный план действий по достижению поставленных целей.</a:t>
            </a:r>
            <a:endParaRPr lang="ru-RU" sz="1800" b="0" spc="0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02027363"/>
              </p:ext>
            </p:extLst>
          </p:nvPr>
        </p:nvGraphicFramePr>
        <p:xfrm>
          <a:off x="5428705" y="132921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1783" y="1936055"/>
            <a:ext cx="3793452" cy="1384995"/>
          </a:xfrm>
          <a:prstGeom prst="rect">
            <a:avLst/>
          </a:prstGeom>
          <a:solidFill>
            <a:srgbClr val="FCAF26"/>
          </a:solidFill>
          <a:ln>
            <a:solidFill>
              <a:srgbClr val="F15A2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/>
                <a:cs typeface="Arial"/>
              </a:rPr>
              <a:t>Перед каждой участвующей </a:t>
            </a:r>
            <a:r>
              <a:rPr lang="ru-RU" sz="1400" dirty="0" smtClean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ru-RU" sz="1400" dirty="0" smtClean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Arial"/>
                <a:cs typeface="Arial"/>
              </a:rPr>
              <a:t>мероприятии отдельной образовательной организацией стоит задача разработки программы развития («дорожной карты») с учетом изменения подходов к организации ее деятельности</a:t>
            </a:r>
          </a:p>
        </p:txBody>
      </p:sp>
      <p:sp>
        <p:nvSpPr>
          <p:cNvPr id="5" name="Овал 4"/>
          <p:cNvSpPr/>
          <p:nvPr/>
        </p:nvSpPr>
        <p:spPr>
          <a:xfrm>
            <a:off x="2298534" y="1417274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8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/>
        </p:nvSpPr>
        <p:spPr>
          <a:xfrm>
            <a:off x="127692" y="168398"/>
            <a:ext cx="2170842" cy="208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575" y="5970241"/>
            <a:ext cx="2572109" cy="8859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3" y="5970241"/>
            <a:ext cx="2572109" cy="885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740" y="5970241"/>
            <a:ext cx="2572109" cy="8859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77" y="5970241"/>
            <a:ext cx="2572109" cy="8859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1" y="5967619"/>
            <a:ext cx="2572109" cy="8859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8"/>
          <a:stretch/>
        </p:blipFill>
        <p:spPr>
          <a:xfrm>
            <a:off x="10453338" y="5967619"/>
            <a:ext cx="1983670" cy="8859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36787" y="1514310"/>
            <a:ext cx="6490118" cy="1323439"/>
          </a:xfrm>
          <a:prstGeom prst="rect">
            <a:avLst/>
          </a:prstGeom>
          <a:noFill/>
          <a:ln>
            <a:solidFill>
              <a:srgbClr val="FCAF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/>
                <a:cs typeface="Arial"/>
              </a:rPr>
              <a:t>Мониторинг материально-технического </a:t>
            </a:r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обеспечения, </a:t>
            </a:r>
            <a:r>
              <a:rPr lang="ru-RU" sz="2000" dirty="0" err="1" smtClean="0">
                <a:solidFill>
                  <a:prstClr val="black"/>
                </a:solidFill>
                <a:latin typeface="Arial"/>
                <a:cs typeface="Arial"/>
              </a:rPr>
              <a:t>здоровьесберегающей</a:t>
            </a:r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 среды каждой отдельной образовательной организации по итогам реализации мероприятия в 2019 г.</a:t>
            </a:r>
            <a:endParaRPr lang="ru-RU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99113" y="3553611"/>
            <a:ext cx="5743074" cy="707886"/>
          </a:xfrm>
          <a:prstGeom prst="rect">
            <a:avLst/>
          </a:prstGeom>
          <a:noFill/>
          <a:ln>
            <a:solidFill>
              <a:srgbClr val="8DC63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Направление отчетов в </a:t>
            </a:r>
          </a:p>
          <a:p>
            <a:pPr algn="ctr"/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Минпросвещения России</a:t>
            </a:r>
            <a:endParaRPr lang="ru-RU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74774" y="5027542"/>
            <a:ext cx="7924257" cy="707886"/>
          </a:xfrm>
          <a:prstGeom prst="rect">
            <a:avLst/>
          </a:prstGeom>
          <a:noFill/>
          <a:ln>
            <a:solidFill>
              <a:srgbClr val="F15A22"/>
            </a:solidFill>
          </a:ln>
        </p:spPr>
        <p:txBody>
          <a:bodyPr wrap="square" anchor="b">
            <a:spAutoFit/>
          </a:bodyPr>
          <a:lstStyle/>
          <a:p>
            <a:pPr marL="360000" algn="ctr"/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Всероссийская конференция по итогам реализации проекта </a:t>
            </a:r>
          </a:p>
          <a:p>
            <a:pPr algn="ctr"/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(29 ноября 2019 г., Москва)</a:t>
            </a:r>
            <a:endParaRPr lang="ru-RU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Выгнутая вверх стрелка 2"/>
          <p:cNvSpPr/>
          <p:nvPr/>
        </p:nvSpPr>
        <p:spPr>
          <a:xfrm rot="2174750">
            <a:off x="8972505" y="1868113"/>
            <a:ext cx="2345750" cy="1197071"/>
          </a:xfrm>
          <a:prstGeom prst="curvedDownArrow">
            <a:avLst/>
          </a:prstGeom>
          <a:solidFill>
            <a:srgbClr val="8DC63F"/>
          </a:solidFill>
          <a:ln>
            <a:solidFill>
              <a:srgbClr val="F15A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016324" y="4636515"/>
            <a:ext cx="794084" cy="782053"/>
          </a:xfrm>
          <a:prstGeom prst="ellipse">
            <a:avLst/>
          </a:prstGeom>
          <a:solidFill>
            <a:srgbClr val="F15A2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9904" y="257162"/>
            <a:ext cx="9169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ФП «Современная школа» НП «Образование».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Мероприятие по поддержке образования ОВЗ в 2019 году</a:t>
            </a:r>
          </a:p>
        </p:txBody>
      </p:sp>
    </p:spTree>
    <p:extLst>
      <p:ext uri="{BB962C8B-B14F-4D97-AF65-F5344CB8AC3E}">
        <p14:creationId xmlns:p14="http://schemas.microsoft.com/office/powerpoint/2010/main" val="163151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743</TotalTime>
  <Words>1436</Words>
  <Application>Microsoft Office PowerPoint</Application>
  <PresentationFormat>Произвольный</PresentationFormat>
  <Paragraphs>197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Дацюк Таис Александровна</dc:creator>
  <cp:lastModifiedBy>Сачко </cp:lastModifiedBy>
  <cp:revision>79</cp:revision>
  <dcterms:created xsi:type="dcterms:W3CDTF">2019-10-30T09:59:58Z</dcterms:created>
  <dcterms:modified xsi:type="dcterms:W3CDTF">2019-11-19T09:14:50Z</dcterms:modified>
</cp:coreProperties>
</file>